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74"/>
  </p:notesMasterIdLst>
  <p:handoutMasterIdLst>
    <p:handoutMasterId r:id="rId75"/>
  </p:handoutMasterIdLst>
  <p:sldIdLst>
    <p:sldId id="306" r:id="rId5"/>
    <p:sldId id="307" r:id="rId6"/>
    <p:sldId id="314" r:id="rId7"/>
    <p:sldId id="377" r:id="rId8"/>
    <p:sldId id="308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9" r:id="rId23"/>
    <p:sldId id="330" r:id="rId24"/>
    <p:sldId id="331" r:id="rId25"/>
    <p:sldId id="332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33" r:id="rId36"/>
    <p:sldId id="334" r:id="rId37"/>
    <p:sldId id="335" r:id="rId38"/>
    <p:sldId id="337" r:id="rId39"/>
    <p:sldId id="338" r:id="rId40"/>
    <p:sldId id="336" r:id="rId41"/>
    <p:sldId id="339" r:id="rId42"/>
    <p:sldId id="340" r:id="rId43"/>
    <p:sldId id="341" r:id="rId44"/>
    <p:sldId id="343" r:id="rId45"/>
    <p:sldId id="342" r:id="rId46"/>
    <p:sldId id="353" r:id="rId47"/>
    <p:sldId id="354" r:id="rId48"/>
    <p:sldId id="355" r:id="rId49"/>
    <p:sldId id="357" r:id="rId50"/>
    <p:sldId id="358" r:id="rId51"/>
    <p:sldId id="359" r:id="rId52"/>
    <p:sldId id="360" r:id="rId53"/>
    <p:sldId id="309" r:id="rId54"/>
    <p:sldId id="294" r:id="rId55"/>
    <p:sldId id="372" r:id="rId56"/>
    <p:sldId id="295" r:id="rId57"/>
    <p:sldId id="361" r:id="rId58"/>
    <p:sldId id="362" r:id="rId59"/>
    <p:sldId id="371" r:id="rId60"/>
    <p:sldId id="363" r:id="rId61"/>
    <p:sldId id="364" r:id="rId62"/>
    <p:sldId id="365" r:id="rId63"/>
    <p:sldId id="366" r:id="rId64"/>
    <p:sldId id="373" r:id="rId65"/>
    <p:sldId id="367" r:id="rId66"/>
    <p:sldId id="368" r:id="rId67"/>
    <p:sldId id="369" r:id="rId68"/>
    <p:sldId id="370" r:id="rId69"/>
    <p:sldId id="374" r:id="rId70"/>
    <p:sldId id="375" r:id="rId71"/>
    <p:sldId id="376" r:id="rId72"/>
    <p:sldId id="312" r:id="rId7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  <a:srgbClr val="00FFFF"/>
    <a:srgbClr val="3399FF"/>
    <a:srgbClr val="FF3300"/>
    <a:srgbClr val="0000CC"/>
    <a:srgbClr val="0066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84967" autoAdjust="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xmlns="" id="{A5878293-F3A4-4283-B929-138544CD84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4A92944D-E8F3-4C07-BC07-7564C0842A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0BCF0-68F0-4F08-A0DE-34A7B09CDD8A}" type="datetime1">
              <a:rPr lang="es-ES" smtClean="0"/>
              <a:t>27/09/2022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2D9FA6F7-68B2-424B-B268-E53E978B01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D944A6FC-7A09-4A3B-A8DC-039754AE85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51E68-59A0-4C4A-9786-65729D3BFF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38126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8D6EB-2321-4D52-AF70-FA1A2FACF03F}" type="datetime1">
              <a:rPr lang="es-ES" smtClean="0"/>
              <a:pPr/>
              <a:t>27/09/2022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4873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5098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49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5242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1797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1008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372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7066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4290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523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0139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5234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8651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0939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3095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4779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2715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7722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50244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1926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1420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1069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7618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80592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97433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33015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69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279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763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056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3002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5105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6959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1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xmlns="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xmlns="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xmlns="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xmlns="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xmlns="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xmlns="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xmlns="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xmlns="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xmlns="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xmlns="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xmlns="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xmlns="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xmlns="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xmlns="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xmlns="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xmlns="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Marcador de posición de imagen 12">
            <a:extLst>
              <a:ext uri="{FF2B5EF4-FFF2-40B4-BE49-F238E27FC236}">
                <a16:creationId xmlns:a16="http://schemas.microsoft.com/office/drawing/2014/main" xmlns="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Marcador de posición de imagen 12">
            <a:extLst>
              <a:ext uri="{FF2B5EF4-FFF2-40B4-BE49-F238E27FC236}">
                <a16:creationId xmlns:a16="http://schemas.microsoft.com/office/drawing/2014/main" xmlns="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xmlns="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xmlns="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xmlns="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xmlns="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Gráfico 32">
            <a:extLst>
              <a:ext uri="{FF2B5EF4-FFF2-40B4-BE49-F238E27FC236}">
                <a16:creationId xmlns:a16="http://schemas.microsoft.com/office/drawing/2014/main" xmlns="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Gráfico 33">
            <a:extLst>
              <a:ext uri="{FF2B5EF4-FFF2-40B4-BE49-F238E27FC236}">
                <a16:creationId xmlns:a16="http://schemas.microsoft.com/office/drawing/2014/main" xmlns="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31">
            <a:extLst>
              <a:ext uri="{FF2B5EF4-FFF2-40B4-BE49-F238E27FC236}">
                <a16:creationId xmlns:a16="http://schemas.microsoft.com/office/drawing/2014/main" xmlns="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xmlns="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1517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xmlns="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xmlns="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xmlns="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xmlns="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xmlns="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xmlns="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xmlns="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xmlns="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xmlns="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65262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áfico 12">
            <a:extLst>
              <a:ext uri="{FF2B5EF4-FFF2-40B4-BE49-F238E27FC236}">
                <a16:creationId xmlns:a16="http://schemas.microsoft.com/office/drawing/2014/main" xmlns="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1" name="Gráfico 13">
            <a:extLst>
              <a:ext uri="{FF2B5EF4-FFF2-40B4-BE49-F238E27FC236}">
                <a16:creationId xmlns:a16="http://schemas.microsoft.com/office/drawing/2014/main" xmlns="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3" name="Gráfico 15">
            <a:extLst>
              <a:ext uri="{FF2B5EF4-FFF2-40B4-BE49-F238E27FC236}">
                <a16:creationId xmlns:a16="http://schemas.microsoft.com/office/drawing/2014/main" xmlns="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xmlns="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xmlns="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933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xmlns="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Gráfico 12">
            <a:extLst>
              <a:ext uri="{FF2B5EF4-FFF2-40B4-BE49-F238E27FC236}">
                <a16:creationId xmlns:a16="http://schemas.microsoft.com/office/drawing/2014/main" xmlns="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Gráfico 13">
            <a:extLst>
              <a:ext uri="{FF2B5EF4-FFF2-40B4-BE49-F238E27FC236}">
                <a16:creationId xmlns:a16="http://schemas.microsoft.com/office/drawing/2014/main" xmlns="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xmlns="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xmlns="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xmlns="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áfico 10">
            <a:extLst>
              <a:ext uri="{FF2B5EF4-FFF2-40B4-BE49-F238E27FC236}">
                <a16:creationId xmlns:a16="http://schemas.microsoft.com/office/drawing/2014/main" xmlns="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9" name="Gráfico 11">
            <a:extLst>
              <a:ext uri="{FF2B5EF4-FFF2-40B4-BE49-F238E27FC236}">
                <a16:creationId xmlns:a16="http://schemas.microsoft.com/office/drawing/2014/main" xmlns="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de secció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Gráfico 12">
            <a:extLst>
              <a:ext uri="{FF2B5EF4-FFF2-40B4-BE49-F238E27FC236}">
                <a16:creationId xmlns:a16="http://schemas.microsoft.com/office/drawing/2014/main" xmlns="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5" name="Gráfico 13">
            <a:extLst>
              <a:ext uri="{FF2B5EF4-FFF2-40B4-BE49-F238E27FC236}">
                <a16:creationId xmlns:a16="http://schemas.microsoft.com/office/drawing/2014/main" xmlns="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6" name="Gráfico 15">
            <a:extLst>
              <a:ext uri="{FF2B5EF4-FFF2-40B4-BE49-F238E27FC236}">
                <a16:creationId xmlns:a16="http://schemas.microsoft.com/office/drawing/2014/main" xmlns="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22">
            <a:extLst>
              <a:ext uri="{FF2B5EF4-FFF2-40B4-BE49-F238E27FC236}">
                <a16:creationId xmlns:a16="http://schemas.microsoft.com/office/drawing/2014/main" xmlns="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21">
            <a:extLst>
              <a:ext uri="{FF2B5EF4-FFF2-40B4-BE49-F238E27FC236}">
                <a16:creationId xmlns:a16="http://schemas.microsoft.com/office/drawing/2014/main" xmlns="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Gráfico 23">
            <a:extLst>
              <a:ext uri="{FF2B5EF4-FFF2-40B4-BE49-F238E27FC236}">
                <a16:creationId xmlns:a16="http://schemas.microsoft.com/office/drawing/2014/main" xmlns="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xmlns="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xmlns="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xmlns="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xmlns="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xmlns="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xmlns="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conteni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Gráfico 22">
            <a:extLst>
              <a:ext uri="{FF2B5EF4-FFF2-40B4-BE49-F238E27FC236}">
                <a16:creationId xmlns:a16="http://schemas.microsoft.com/office/drawing/2014/main" xmlns="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23">
            <a:extLst>
              <a:ext uri="{FF2B5EF4-FFF2-40B4-BE49-F238E27FC236}">
                <a16:creationId xmlns:a16="http://schemas.microsoft.com/office/drawing/2014/main" xmlns="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xmlns="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xmlns="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áfico 15">
            <a:extLst>
              <a:ext uri="{FF2B5EF4-FFF2-40B4-BE49-F238E27FC236}">
                <a16:creationId xmlns:a16="http://schemas.microsoft.com/office/drawing/2014/main" xmlns="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16">
            <a:extLst>
              <a:ext uri="{FF2B5EF4-FFF2-40B4-BE49-F238E27FC236}">
                <a16:creationId xmlns:a16="http://schemas.microsoft.com/office/drawing/2014/main" xmlns="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4">
            <a:extLst>
              <a:ext uri="{FF2B5EF4-FFF2-40B4-BE49-F238E27FC236}">
                <a16:creationId xmlns:a16="http://schemas.microsoft.com/office/drawing/2014/main" xmlns="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815" y="594360"/>
            <a:ext cx="11719931" cy="799542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UNIVERSIDAD UAM AZCAPOTZALCO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E1480D27-99C8-B386-62FB-8F9D905EA653}"/>
              </a:ext>
            </a:extLst>
          </p:cNvPr>
          <p:cNvSpPr txBox="1"/>
          <p:nvPr/>
        </p:nvSpPr>
        <p:spPr>
          <a:xfrm>
            <a:off x="1061224" y="1577512"/>
            <a:ext cx="10069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PROYECTO FINAL</a:t>
            </a:r>
            <a:endParaRPr lang="es-MX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0B1DBF53-7605-8B9D-09D8-4D7E6483612A}"/>
              </a:ext>
            </a:extLst>
          </p:cNvPr>
          <p:cNvSpPr txBox="1"/>
          <p:nvPr/>
        </p:nvSpPr>
        <p:spPr>
          <a:xfrm>
            <a:off x="3278458" y="2222787"/>
            <a:ext cx="54306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INTEGRANTES EQUIPO 10:</a:t>
            </a:r>
          </a:p>
          <a:p>
            <a:pPr algn="ctr">
              <a:lnSpc>
                <a:spcPct val="150000"/>
              </a:lnSpc>
            </a:pPr>
            <a:r>
              <a:rPr lang="es-MX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ALVAREZ OLVERA ARTURO</a:t>
            </a:r>
          </a:p>
          <a:p>
            <a:pPr algn="ctr">
              <a:lnSpc>
                <a:spcPct val="150000"/>
              </a:lnSpc>
            </a:pPr>
            <a:r>
              <a:rPr lang="es-MX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GARCÍA SAINZ ROSA </a:t>
            </a:r>
            <a:r>
              <a:rPr lang="es-MX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ISELA</a:t>
            </a:r>
            <a:endParaRPr lang="es-MX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s-MX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MENESES LEÓN EFREN</a:t>
            </a:r>
          </a:p>
          <a:p>
            <a:endParaRPr lang="es-MX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3D93ED9C-16E0-D1FA-29D7-4E6E3E3DA81E}"/>
              </a:ext>
            </a:extLst>
          </p:cNvPr>
          <p:cNvSpPr txBox="1"/>
          <p:nvPr/>
        </p:nvSpPr>
        <p:spPr>
          <a:xfrm>
            <a:off x="1371599" y="4011807"/>
            <a:ext cx="4951142" cy="253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UEA: LABORATORIO DE PROGRAMACIÓN ORIENTADA A OBJETOS.</a:t>
            </a:r>
          </a:p>
          <a:p>
            <a:pPr>
              <a:lnSpc>
                <a:spcPct val="150000"/>
              </a:lnSpc>
            </a:pPr>
            <a:endParaRPr lang="es-MX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r>
              <a:rPr lang="es-MX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CLAVE: 1152072</a:t>
            </a:r>
          </a:p>
          <a:p>
            <a:pPr>
              <a:lnSpc>
                <a:spcPct val="150000"/>
              </a:lnSpc>
            </a:pPr>
            <a:endParaRPr lang="es-MX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>
              <a:lnSpc>
                <a:spcPct val="150000"/>
              </a:lnSpc>
            </a:pPr>
            <a:r>
              <a:rPr lang="es-MX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GRUPO: CSI01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B109ABF0-BF5C-10B8-19B3-4223C81DC888}"/>
              </a:ext>
            </a:extLst>
          </p:cNvPr>
          <p:cNvSpPr txBox="1"/>
          <p:nvPr/>
        </p:nvSpPr>
        <p:spPr>
          <a:xfrm>
            <a:off x="8976731" y="6179836"/>
            <a:ext cx="305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REALIZADO: 27/09/2022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0E6250AC-BFF2-A794-1743-F778BD650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B0A54E3A-DE83-0425-22D1-2A5A626BE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sz="14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Clase medicamento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640FF83E-5C29-5802-DA85-6BDF5EA18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10</a:t>
            </a:fld>
            <a:endParaRPr lang="es-ES" noProof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8EB6B7B0-38DD-55CF-690D-A48DE1B7262E}"/>
              </a:ext>
            </a:extLst>
          </p:cNvPr>
          <p:cNvSpPr txBox="1"/>
          <p:nvPr/>
        </p:nvSpPr>
        <p:spPr>
          <a:xfrm>
            <a:off x="838200" y="501649"/>
            <a:ext cx="7126224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Creación de la clase </a:t>
            </a:r>
            <a:r>
              <a:rPr lang="es-MX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Medicamento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que tiene como atributos: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clave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de tipo String.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nombreComercial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de tipo String.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sustanciaActiva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de tipo String.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presentacion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de tipo String.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viaAdministracion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de tipo String.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ACDAB8E6-B752-077D-6AC2-E204384B6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220" y="2503807"/>
            <a:ext cx="3709639" cy="2971441"/>
          </a:xfrm>
          <a:ln>
            <a:solidFill>
              <a:srgbClr val="0070C0"/>
            </a:solidFill>
          </a:ln>
        </p:spPr>
        <p:txBody>
          <a:bodyPr rtlCol="0">
            <a:noAutofit/>
          </a:bodyPr>
          <a:lstStyle/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class Medicamento {</a:t>
            </a:r>
          </a:p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private String clave;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private String nombreComercial;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private String sustanciaActiva;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private String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presentacion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private String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viaAdministracion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</a:p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public Medicamento() {</a:t>
            </a:r>
          </a:p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}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D3837491-3719-A97F-AF31-AFE89DA0AF89}"/>
              </a:ext>
            </a:extLst>
          </p:cNvPr>
          <p:cNvSpPr txBox="1">
            <a:spLocks/>
          </p:cNvSpPr>
          <p:nvPr/>
        </p:nvSpPr>
        <p:spPr>
          <a:xfrm>
            <a:off x="4304370" y="2503807"/>
            <a:ext cx="7774854" cy="297144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Medicamento(String clave, String nombreComercial, String sustanciaActiva, String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presentacion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, String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viaAdministracion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) {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this.clave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clave;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this.nombreComercial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nombreComercial;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this.sustanciaActiva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sustanciaActiva;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this.presentacion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presentacion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this.viaAdministracion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viaAdministracion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4233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B67B35A2-83B2-0D88-826D-E4CF4FEA2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0F6D6B7B-3971-4086-C5C8-F26C1CA42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11</a:t>
            </a:fld>
            <a:endParaRPr lang="es-ES" noProof="0"/>
          </a:p>
        </p:txBody>
      </p:sp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xmlns="" id="{DCE969DC-081F-D988-A574-C8EDAC45A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525"/>
            <a:ext cx="9565888" cy="3620005"/>
          </a:xfrm>
          <a:prstGeom prst="rect">
            <a:avLst/>
          </a:prstGeom>
        </p:spPr>
      </p:pic>
      <p:pic>
        <p:nvPicPr>
          <p:cNvPr id="15" name="Imagen 14" descr="Texto&#10;&#10;Descripción generada automáticamente con confianza media">
            <a:extLst>
              <a:ext uri="{FF2B5EF4-FFF2-40B4-BE49-F238E27FC236}">
                <a16:creationId xmlns:a16="http://schemas.microsoft.com/office/drawing/2014/main" xmlns="" id="{2FA1B0CB-8E73-F87D-29A3-03BE206C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56530"/>
            <a:ext cx="11272024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3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F8CE8B2C-1678-0019-B476-D1CE50F5E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FB135F4-C7C4-B50B-80A1-1F02FEB9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12</a:t>
            </a:fld>
            <a:endParaRPr lang="es-ES" noProof="0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xmlns="" id="{D1CC2571-650E-78CE-88A7-7919BC8DA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797613"/>
            <a:ext cx="9030629" cy="435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61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8845BD1A-3A0C-26D5-F2E7-FFCD41174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C0E9AEFF-F040-423E-DAB5-3DBAFE95A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13</a:t>
            </a:fld>
            <a:endParaRPr lang="es-ES" noProof="0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xmlns="" id="{ED0BB2B7-7347-1B16-97D8-E72C46D8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733049"/>
            <a:ext cx="9866971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0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8FCB5B31-E04C-7F46-0299-39F006EEC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C0D30944-46E1-0DE3-8B87-3B4D543D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14</a:t>
            </a:fld>
            <a:endParaRPr lang="es-ES" noProof="0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xmlns="" id="{51EA6E90-B461-1A2F-07C1-167F937C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136525"/>
            <a:ext cx="10802858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81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52E8B0F3-D70B-7C95-CD25-5EF61FC0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F95BB51-B33F-BA21-8755-EB1AAAAC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sz="14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Clase paciente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4BB68311-CDEE-B309-2EBA-AD4949DA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15</a:t>
            </a:fld>
            <a:endParaRPr lang="es-ES" noProof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174DF721-6035-F816-ACA0-818AA3D5525D}"/>
              </a:ext>
            </a:extLst>
          </p:cNvPr>
          <p:cNvSpPr txBox="1"/>
          <p:nvPr/>
        </p:nvSpPr>
        <p:spPr>
          <a:xfrm>
            <a:off x="838200" y="501649"/>
            <a:ext cx="7126224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Creación de la clase </a:t>
            </a:r>
            <a:r>
              <a:rPr lang="es-MX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Paciente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que tiene como atributos: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nss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de tipo String.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nombrePaciente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de tipo String.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diagnostico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de tipo String.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93EFE373-48FE-61BE-D87F-D15F6D9DA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98" y="2046607"/>
            <a:ext cx="3757961" cy="2971441"/>
          </a:xfrm>
          <a:ln>
            <a:solidFill>
              <a:srgbClr val="0070C0"/>
            </a:solidFill>
          </a:ln>
        </p:spPr>
        <p:txBody>
          <a:bodyPr rtlCol="0">
            <a:noAutofit/>
          </a:bodyPr>
          <a:lstStyle/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public class Paciente {</a:t>
            </a:r>
          </a:p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private String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nss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</a:p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private String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nombrePaciente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</a:p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private String diagnostico;</a:t>
            </a:r>
          </a:p>
          <a:p>
            <a:pPr algn="l" rtl="0"/>
            <a:endParaRPr lang="es-MX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public Paciente() {</a:t>
            </a:r>
          </a:p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}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D04860A5-DDDB-55DA-6896-A5F0DC813005}"/>
              </a:ext>
            </a:extLst>
          </p:cNvPr>
          <p:cNvSpPr txBox="1">
            <a:spLocks/>
          </p:cNvSpPr>
          <p:nvPr/>
        </p:nvSpPr>
        <p:spPr>
          <a:xfrm>
            <a:off x="4401312" y="2381143"/>
            <a:ext cx="7304050" cy="209571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Paciente(String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nss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, String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nombrePaciente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, String diagnostico) {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this.nss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nss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this.nombrePaciente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nombrePaciente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this.diagnostico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diagnostico;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}</a:t>
            </a:r>
          </a:p>
          <a:p>
            <a:endParaRPr lang="es-MX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403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25087D7F-C8D2-7733-3BC0-91D65C582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6EC81FA9-1557-6F2C-3593-A2801703B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16</a:t>
            </a:fld>
            <a:endParaRPr lang="es-ES" noProof="0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xmlns="" id="{E1B752E9-56C5-D0BE-F9C2-976771B62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923575"/>
            <a:ext cx="10478962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31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B9403F1-9312-7F2E-A146-30431E93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17</a:t>
            </a:fld>
            <a:endParaRPr lang="es-ES" noProof="0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xmlns="" id="{A3E541C0-7F93-F4C0-585E-896CB5B59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64" y="742575"/>
            <a:ext cx="8941419" cy="5372850"/>
          </a:xfrm>
          <a:prstGeom prst="rect">
            <a:avLst/>
          </a:prstGeom>
        </p:spPr>
      </p:pic>
      <p:sp>
        <p:nvSpPr>
          <p:cNvPr id="10" name="Marcador de fecha 4">
            <a:extLst>
              <a:ext uri="{FF2B5EF4-FFF2-40B4-BE49-F238E27FC236}">
                <a16:creationId xmlns:a16="http://schemas.microsoft.com/office/drawing/2014/main" xmlns="" id="{4F3F2B28-822A-0458-3EA2-359487E459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</p:spTree>
    <p:extLst>
      <p:ext uri="{BB962C8B-B14F-4D97-AF65-F5344CB8AC3E}">
        <p14:creationId xmlns:p14="http://schemas.microsoft.com/office/powerpoint/2010/main" val="1012485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2EB12F4D-0E25-9AF7-06EE-7B91EA3B1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18</a:t>
            </a:fld>
            <a:endParaRPr lang="es-ES" noProof="0"/>
          </a:p>
        </p:txBody>
      </p:sp>
      <p:sp>
        <p:nvSpPr>
          <p:cNvPr id="9" name="Marcador de fecha 4">
            <a:extLst>
              <a:ext uri="{FF2B5EF4-FFF2-40B4-BE49-F238E27FC236}">
                <a16:creationId xmlns:a16="http://schemas.microsoft.com/office/drawing/2014/main" xmlns="" id="{B37CD639-8779-EF72-59AD-748B81732E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xmlns="" id="{D67833B2-7E23-63AE-0E94-A1889C09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0286"/>
            <a:ext cx="9510132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95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A5E318E-6453-086F-0158-7CCDDB5C7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65550CE-2A3B-599D-F636-65052A66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/>
              <a:t>LPOO – Proyecto final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6351BCB-0D45-0773-88B2-8E62774AD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19</a:t>
            </a:fld>
            <a:endParaRPr lang="es-ES" noProof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xmlns="" id="{6DDD1239-85E5-AE30-FDF1-74E70B5835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2186" y="653160"/>
            <a:ext cx="8530682" cy="2158861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s-MX" sz="2400" i="0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MySQL</a:t>
            </a:r>
            <a:r>
              <a:rPr lang="es-MX" sz="24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 es un sistema de administración de bases de datos (</a:t>
            </a:r>
            <a:r>
              <a:rPr lang="es-MX" sz="240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Database</a:t>
            </a:r>
            <a:r>
              <a:rPr lang="es-MX" sz="24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Management </a:t>
            </a:r>
            <a:r>
              <a:rPr lang="es-MX" sz="240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System</a:t>
            </a:r>
            <a:r>
              <a:rPr lang="es-MX" sz="24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, DBMS) para bases de datos relacionales. Así, MySQL no es más que una aplicación que permite gestionar archivos llamados de bases de datos.</a:t>
            </a:r>
          </a:p>
        </p:txBody>
      </p:sp>
      <p:pic>
        <p:nvPicPr>
          <p:cNvPr id="12" name="Marcador de posición de imagen 11" descr="Imagen que contiene Icono&#10;&#10;Descripción generada automáticamente">
            <a:extLst>
              <a:ext uri="{FF2B5EF4-FFF2-40B4-BE49-F238E27FC236}">
                <a16:creationId xmlns:a16="http://schemas.microsoft.com/office/drawing/2014/main" xmlns="" id="{7F692E79-364A-660F-4B6E-B34F031921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>
          <a:xfrm>
            <a:off x="4343808" y="3045192"/>
            <a:ext cx="3707972" cy="3707971"/>
          </a:xfrm>
        </p:spPr>
      </p:pic>
    </p:spTree>
    <p:extLst>
      <p:ext uri="{BB962C8B-B14F-4D97-AF65-F5344CB8AC3E}">
        <p14:creationId xmlns:p14="http://schemas.microsoft.com/office/powerpoint/2010/main" val="112628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578"/>
            <a:ext cx="10133559" cy="1944842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Descripción del proyecto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6783" y="3372094"/>
            <a:ext cx="7140365" cy="3118104"/>
          </a:xfrm>
        </p:spPr>
        <p:txBody>
          <a:bodyPr rtlCol="0">
            <a:normAutofit/>
          </a:bodyPr>
          <a:lstStyle/>
          <a:p>
            <a:pPr marL="285750" indent="-285750" algn="just" rtl="0">
              <a:buFont typeface="Wingdings" panose="05000000000000000000" pitchFamily="2" charset="2"/>
              <a:buChar char="Ø"/>
            </a:pPr>
            <a:r>
              <a:rPr lang="es-E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Hospital con catálogo actualizado de empleados, medicamento y pacientes.</a:t>
            </a:r>
          </a:p>
          <a:p>
            <a:pPr marL="285750" indent="-285750" algn="just" rtl="0">
              <a:buFont typeface="Wingdings" panose="05000000000000000000" pitchFamily="2" charset="2"/>
              <a:buChar char="Ø"/>
            </a:pP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Se desarrollaron las tablas en MySQL las cuales almacenan a empleados, medicamentos y pacientes.</a:t>
            </a:r>
          </a:p>
          <a:p>
            <a:pPr marL="285750" indent="-285750" algn="just" rtl="0">
              <a:buFont typeface="Wingdings" panose="05000000000000000000" pitchFamily="2" charset="2"/>
              <a:buChar char="Ø"/>
            </a:pPr>
            <a:r>
              <a:rPr lang="es-E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Modelado de las clases en UML</a:t>
            </a: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, conteniendo así sus atributos y métodos correspondientes.</a:t>
            </a:r>
          </a:p>
          <a:p>
            <a:pPr marL="285750" indent="-285750" algn="just" rtl="0">
              <a:buFont typeface="Wingdings" panose="05000000000000000000" pitchFamily="2" charset="2"/>
              <a:buChar char="Ø"/>
            </a:pPr>
            <a:r>
              <a:rPr lang="es-E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Aplicación de principio de encapsulamiento para las clases usadas.</a:t>
            </a:r>
          </a:p>
          <a:p>
            <a:pPr marL="285750" indent="-285750" algn="just" rtl="0">
              <a:buFont typeface="Wingdings" panose="05000000000000000000" pitchFamily="2" charset="2"/>
              <a:buChar char="Ø"/>
            </a:pP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Elaboración de una interfaz gráfica en Java que ofrece lo siguiente:</a:t>
            </a:r>
            <a:endParaRPr lang="es-E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27/09/2022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899616"/>
            <a:ext cx="2788920" cy="365125"/>
          </a:xfrm>
        </p:spPr>
        <p:txBody>
          <a:bodyPr rtlCol="0"/>
          <a:lstStyle/>
          <a:p>
            <a:pPr rtl="0"/>
            <a:r>
              <a:rPr lang="es-ES" dirty="0"/>
              <a:t>Lpoo – Proyecto final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/>
              <a:t>2</a:t>
            </a:fld>
            <a:endParaRPr lang="es-ES"/>
          </a:p>
        </p:txBody>
      </p:sp>
      <p:pic>
        <p:nvPicPr>
          <p:cNvPr id="13" name="Marcador de posición de imagen 12" descr="Logotipo, Icono&#10;&#10;Descripción generada automáticamente">
            <a:extLst>
              <a:ext uri="{FF2B5EF4-FFF2-40B4-BE49-F238E27FC236}">
                <a16:creationId xmlns:a16="http://schemas.microsoft.com/office/drawing/2014/main" xmlns="" id="{FA52C738-156D-2F4E-052F-DC4F7332AD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>
          <a:xfrm>
            <a:off x="1028383" y="2781798"/>
            <a:ext cx="3708400" cy="3708400"/>
          </a:xfr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1F2FD9DA-775F-7DEF-1A67-16A40DB79262}"/>
              </a:ext>
            </a:extLst>
          </p:cNvPr>
          <p:cNvSpPr txBox="1"/>
          <p:nvPr/>
        </p:nvSpPr>
        <p:spPr>
          <a:xfrm>
            <a:off x="6096000" y="2181634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OBJETIVO DEL PROYECTO:  </a:t>
            </a:r>
          </a:p>
          <a:p>
            <a:r>
              <a:rPr lang="es-MX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El alumno creará una interfaz gráfica en Java para la administración de diversos elementos de un hospital.</a:t>
            </a:r>
            <a:endParaRPr lang="es-MX" dirty="0">
              <a:solidFill>
                <a:srgbClr val="FF33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52E8B0F3-D70B-7C95-CD25-5EF61FC0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F95BB51-B33F-BA21-8755-EB1AAAAC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Base de datos </a:t>
            </a:r>
            <a:r>
              <a:rPr lang="es-E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mYSql</a:t>
            </a:r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hospital</a:t>
            </a:r>
            <a:endParaRPr lang="es-ES" sz="14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4BB68311-CDEE-B309-2EBA-AD4949DA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20</a:t>
            </a:fld>
            <a:endParaRPr lang="es-ES" noProof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174DF721-6035-F816-ACA0-818AA3D5525D}"/>
              </a:ext>
            </a:extLst>
          </p:cNvPr>
          <p:cNvSpPr txBox="1"/>
          <p:nvPr/>
        </p:nvSpPr>
        <p:spPr>
          <a:xfrm>
            <a:off x="838200" y="501649"/>
            <a:ext cx="7126224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Creación de la base de datos </a:t>
            </a:r>
            <a:r>
              <a:rPr lang="es-MX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Hospital 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que contiene a las tablas empleados, medicamentos y pacientes.</a:t>
            </a:r>
          </a:p>
        </p:txBody>
      </p:sp>
      <p:pic>
        <p:nvPicPr>
          <p:cNvPr id="11" name="Imagen 10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xmlns="" id="{659D417C-FE92-67F2-25B9-027655649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44" y="1234648"/>
            <a:ext cx="6258041" cy="2663229"/>
          </a:xfrm>
          <a:prstGeom prst="rect">
            <a:avLst/>
          </a:prstGeom>
        </p:spPr>
      </p:pic>
      <p:pic>
        <p:nvPicPr>
          <p:cNvPr id="13" name="Imagen 1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xmlns="" id="{E044E9D2-4F64-BCD8-5119-9396A2D28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4" y="3897877"/>
            <a:ext cx="4535525" cy="2357957"/>
          </a:xfrm>
          <a:prstGeom prst="rect">
            <a:avLst/>
          </a:prstGeom>
        </p:spPr>
      </p:pic>
      <p:pic>
        <p:nvPicPr>
          <p:cNvPr id="15" name="Imagen 1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xmlns="" id="{120EC3B8-A4A0-C79F-4739-562382DAC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392" y="1268123"/>
            <a:ext cx="4776464" cy="217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52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52E8B0F3-D70B-7C95-CD25-5EF61FC0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F95BB51-B33F-BA21-8755-EB1AAAAC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Base de datos </a:t>
            </a:r>
            <a:r>
              <a:rPr lang="es-E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mYSql</a:t>
            </a:r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hospital</a:t>
            </a:r>
            <a:endParaRPr lang="es-ES" sz="14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4BB68311-CDEE-B309-2EBA-AD4949DA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21</a:t>
            </a:fld>
            <a:endParaRPr lang="es-ES" noProof="0"/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xmlns="" id="{97ADEA83-581B-E071-3854-4294D279A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09" y="386925"/>
            <a:ext cx="4835789" cy="2619929"/>
          </a:xfrm>
          <a:prstGeom prst="rect">
            <a:avLst/>
          </a:prstGeom>
        </p:spPr>
      </p:pic>
      <p:pic>
        <p:nvPicPr>
          <p:cNvPr id="9" name="Imagen 8" descr="Tabla&#10;&#10;Descripción generada automáticamente">
            <a:extLst>
              <a:ext uri="{FF2B5EF4-FFF2-40B4-BE49-F238E27FC236}">
                <a16:creationId xmlns:a16="http://schemas.microsoft.com/office/drawing/2014/main" xmlns="" id="{D9F67B36-EB06-4F5D-4EF7-2FE80458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30" y="2878070"/>
            <a:ext cx="5814548" cy="3593005"/>
          </a:xfrm>
          <a:prstGeom prst="rect">
            <a:avLst/>
          </a:prstGeom>
        </p:spPr>
      </p:pic>
      <p:pic>
        <p:nvPicPr>
          <p:cNvPr id="12" name="Imagen 1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xmlns="" id="{081DE18A-3309-1C89-BDF0-741F13579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631" y="2522970"/>
            <a:ext cx="4891334" cy="37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71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fecha 8">
            <a:extLst>
              <a:ext uri="{FF2B5EF4-FFF2-40B4-BE49-F238E27FC236}">
                <a16:creationId xmlns:a16="http://schemas.microsoft.com/office/drawing/2014/main" xmlns="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27/09/2022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xmlns="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Clase </a:t>
            </a:r>
            <a:r>
              <a:rPr lang="es-E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operacionbd</a:t>
            </a:r>
            <a:endParaRPr lang="es-E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xmlns="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22</a:t>
            </a:fld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D65DC5B0-79B2-E541-63E9-5B1FE96C01DF}"/>
              </a:ext>
            </a:extLst>
          </p:cNvPr>
          <p:cNvSpPr txBox="1"/>
          <p:nvPr/>
        </p:nvSpPr>
        <p:spPr>
          <a:xfrm>
            <a:off x="838200" y="501649"/>
            <a:ext cx="8071624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Creación de la clase </a:t>
            </a:r>
            <a:r>
              <a:rPr lang="es-MX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OperacionBD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que tiene como atributos: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USUARIO = "</a:t>
            </a:r>
            <a:r>
              <a:rPr lang="es-MX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root</a:t>
            </a:r>
            <a:r>
              <a:rPr lang="es-MX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" 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 tipo </a:t>
            </a:r>
            <a:r>
              <a:rPr lang="es-MX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static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final String.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PSWD = "</a:t>
            </a:r>
            <a:r>
              <a:rPr lang="es-MX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root</a:t>
            </a:r>
            <a:r>
              <a:rPr lang="es-MX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" 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 tipo </a:t>
            </a:r>
            <a:r>
              <a:rPr lang="es-MX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static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final String.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BD = "hospital" 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 </a:t>
            </a:r>
            <a:r>
              <a:rPr lang="es-MX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static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final String.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String URL = "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jdbc:mysql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://localhost:3306/"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 tipo </a:t>
            </a:r>
            <a:r>
              <a:rPr lang="es-MX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static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final String.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conexion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de tipo objeto </a:t>
            </a:r>
            <a:r>
              <a:rPr lang="es-MX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Connection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xmlns="" id="{6B4A7D00-7183-43F7-1FBC-28603FB8F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65" y="2503807"/>
            <a:ext cx="4690947" cy="2971441"/>
          </a:xfrm>
          <a:ln>
            <a:solidFill>
              <a:srgbClr val="0070C0"/>
            </a:solidFill>
          </a:ln>
        </p:spPr>
        <p:txBody>
          <a:bodyPr rtlCol="0">
            <a:noAutofit/>
          </a:bodyPr>
          <a:lstStyle/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</a:t>
            </a:r>
            <a:r>
              <a:rPr lang="es-MX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class </a:t>
            </a:r>
            <a:r>
              <a:rPr lang="es-MX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OperacionBD</a:t>
            </a:r>
            <a:r>
              <a:rPr lang="es-MX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{</a:t>
            </a:r>
          </a:p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private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static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final String USUARIO = "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root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";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private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static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final String PSWD = "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root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";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private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static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final String BD = "hospital";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private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static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final String URL =      "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jdbc:mysql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://localhost:3306/";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private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Connection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conexion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</a:p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public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OperacionBD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}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xmlns="" id="{B8D78001-14D0-69EE-4EA7-9004CE5F0F6A}"/>
              </a:ext>
            </a:extLst>
          </p:cNvPr>
          <p:cNvSpPr txBox="1">
            <a:spLocks/>
          </p:cNvSpPr>
          <p:nvPr/>
        </p:nvSpPr>
        <p:spPr>
          <a:xfrm>
            <a:off x="4944301" y="2503807"/>
            <a:ext cx="7134923" cy="320561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void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conectar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try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Class.forName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com.mysql.cj.jdbc.Driver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");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conexion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DriverManager.getConnection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(URL + BD, USUARIO,  PSWD);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} catch 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ClassNotFoundException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ex)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System.out.println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("Error 1: " +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ex.getMessage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} catch 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SQLException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ex)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System.out.println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("Error 2: " +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ex.getMessage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}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4075414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fecha 8">
            <a:extLst>
              <a:ext uri="{FF2B5EF4-FFF2-40B4-BE49-F238E27FC236}">
                <a16:creationId xmlns:a16="http://schemas.microsoft.com/office/drawing/2014/main" xmlns="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27/09/2022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xmlns="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Clase </a:t>
            </a:r>
            <a:r>
              <a:rPr lang="es-E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operacionbd</a:t>
            </a:r>
            <a:endParaRPr lang="es-E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xmlns="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23</a:t>
            </a:fld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xmlns="" id="{6B4A7D00-7183-43F7-1FBC-28603FB8F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2259" y="190628"/>
            <a:ext cx="5637537" cy="2229187"/>
          </a:xfrm>
          <a:ln>
            <a:solidFill>
              <a:srgbClr val="0070C0"/>
            </a:solidFill>
          </a:ln>
        </p:spPr>
        <p:txBody>
          <a:bodyPr rtlCol="0">
            <a:noAutofit/>
          </a:bodyPr>
          <a:lstStyle/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void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desconectar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try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conexion.close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System.out.println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("Desconectado");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} catch 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SQLException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ex)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System.out.println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("Error 1 "+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ex.getMessage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}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}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xmlns="" id="{B8D78001-14D0-69EE-4EA7-9004CE5F0F6A}"/>
              </a:ext>
            </a:extLst>
          </p:cNvPr>
          <p:cNvSpPr txBox="1">
            <a:spLocks/>
          </p:cNvSpPr>
          <p:nvPr/>
        </p:nvSpPr>
        <p:spPr>
          <a:xfrm>
            <a:off x="76832" y="2514932"/>
            <a:ext cx="12038335" cy="3846507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boolean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agregarEmpleado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(Empleado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empleado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){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boolean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estado=false;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Statement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consultaSQL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String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query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="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insert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into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empleados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values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 +"'"+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empleado.getNumEmpleado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 +"'," +“’”+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empleado.getNombre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 +"',"+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empleado.getEdad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()+",'"+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empleado.getSexo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 +"',"+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empleado.getSalario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 +");";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try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consultaSQL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=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conexion.createStatement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consultaSQL.execute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query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estado=true;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} catch 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SQLException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ex)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System.out.println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("Error: "+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ex.getMessage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}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return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estado; 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5313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fecha 8">
            <a:extLst>
              <a:ext uri="{FF2B5EF4-FFF2-40B4-BE49-F238E27FC236}">
                <a16:creationId xmlns:a16="http://schemas.microsoft.com/office/drawing/2014/main" xmlns="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27/09/2022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xmlns="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Clase </a:t>
            </a:r>
            <a:r>
              <a:rPr lang="es-E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operacionbd</a:t>
            </a:r>
            <a:endParaRPr lang="es-E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xmlns="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24</a:t>
            </a:fld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xmlns="" id="{6B4A7D00-7183-43F7-1FBC-28603FB8F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8188" y="461754"/>
            <a:ext cx="6292412" cy="6279347"/>
          </a:xfrm>
          <a:ln>
            <a:solidFill>
              <a:srgbClr val="0070C0"/>
            </a:solidFill>
          </a:ln>
        </p:spPr>
        <p:txBody>
          <a:bodyPr rtlCol="0">
            <a:noAutofit/>
          </a:bodyPr>
          <a:lstStyle/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&lt;Empleado&gt; </a:t>
            </a:r>
            <a:r>
              <a:rPr lang="es-MX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consultarEmpleados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&lt;Empleado&gt; empleados = new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&lt;&gt;();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String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query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="SELECT * FROM empleados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order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by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salario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desc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";      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Statement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try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conexion.createStatement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ResultSet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st.executeQuery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query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while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rs.next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()){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Empleado em = new Empleado();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em.setNumEmpleado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rs.getInt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("numEmpleado"));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em.setNombre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rs.getString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nombreEmpleado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"));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em.setEdad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rs.getInt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("edad"));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em.setSexo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rs.getString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("sexo"));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em.setSalario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rs.getDouble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("salario")); 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empleados.add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(em);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}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} catch 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SQLException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ex)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System.out.println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("Error: " +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ex.getMessage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 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}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return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empleados;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0939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fecha 8">
            <a:extLst>
              <a:ext uri="{FF2B5EF4-FFF2-40B4-BE49-F238E27FC236}">
                <a16:creationId xmlns:a16="http://schemas.microsoft.com/office/drawing/2014/main" xmlns="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27/09/2022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xmlns="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Clase </a:t>
            </a:r>
            <a:r>
              <a:rPr lang="es-E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operacionbd</a:t>
            </a:r>
            <a:endParaRPr lang="es-E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xmlns="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25</a:t>
            </a:fld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xmlns="" id="{6B4A7D00-7183-43F7-1FBC-28603FB8F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0786" y="1283857"/>
            <a:ext cx="7388613" cy="3823402"/>
          </a:xfrm>
          <a:ln>
            <a:solidFill>
              <a:srgbClr val="0070C0"/>
            </a:solidFill>
          </a:ln>
        </p:spPr>
        <p:txBody>
          <a:bodyPr rtlCol="0">
            <a:noAutofit/>
          </a:bodyPr>
          <a:lstStyle/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boolean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eliminarEmpleados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(String numEmpleado){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boolean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estado=false;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Statement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consultaSQL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String q="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delete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from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empleados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where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numEmpleado= '"+numEmpleado+“’”;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try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consultaSQL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=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conexion.createStatement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consultaSQL.execute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(q);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   estado=true;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} catch 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SQLException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ex)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System.out.println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("Error: "+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ex.getMessage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}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return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estado;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9873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fecha 8">
            <a:extLst>
              <a:ext uri="{FF2B5EF4-FFF2-40B4-BE49-F238E27FC236}">
                <a16:creationId xmlns:a16="http://schemas.microsoft.com/office/drawing/2014/main" xmlns="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27/09/2022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xmlns="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Clase </a:t>
            </a:r>
            <a:r>
              <a:rPr lang="es-E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operacionbd</a:t>
            </a:r>
            <a:endParaRPr lang="es-E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xmlns="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26</a:t>
            </a:fld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xmlns="" id="{6B4A7D00-7183-43F7-1FBC-28603FB8F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976" y="1116707"/>
            <a:ext cx="11241024" cy="4291634"/>
          </a:xfrm>
          <a:ln>
            <a:solidFill>
              <a:srgbClr val="0070C0"/>
            </a:solidFill>
          </a:ln>
        </p:spPr>
        <p:txBody>
          <a:bodyPr rtlCol="0">
            <a:noAutofit/>
          </a:bodyPr>
          <a:lstStyle/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boolean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agregarMedicamento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(Medicamento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medicamento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){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boolean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estado=false;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Statement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consultaSQL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String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query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="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insert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into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medicamentos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values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 +"'"+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medicamento.getClave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 +"'," +“’”+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   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medicamento.getNombreComercial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 +"',"+"'"+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medicamento.getSustanciaActiva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 +"',"+ “’”+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   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medicamento.getPresentacion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 + “’,” + “’”+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medicamento.getViaAdministracion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 +"'" +");";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try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consultaSQL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=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conexion.createStatement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consultaSQL.execute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query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estado=true;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} catch 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SQLException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ex)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System.out.println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("Error: "+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ex.getMessage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}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return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estado; 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5835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fecha 8">
            <a:extLst>
              <a:ext uri="{FF2B5EF4-FFF2-40B4-BE49-F238E27FC236}">
                <a16:creationId xmlns:a16="http://schemas.microsoft.com/office/drawing/2014/main" xmlns="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27/09/2022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xmlns="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Clase </a:t>
            </a:r>
            <a:r>
              <a:rPr lang="es-E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operacionbd</a:t>
            </a:r>
            <a:endParaRPr lang="es-E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xmlns="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27</a:t>
            </a:fld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xmlns="" id="{6B4A7D00-7183-43F7-1FBC-28603FB8F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875" y="512955"/>
            <a:ext cx="7433218" cy="5965903"/>
          </a:xfrm>
          <a:ln>
            <a:solidFill>
              <a:srgbClr val="0070C0"/>
            </a:solidFill>
          </a:ln>
        </p:spPr>
        <p:txBody>
          <a:bodyPr rtlCol="0">
            <a:noAutofit/>
          </a:bodyPr>
          <a:lstStyle/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&lt;Medicamento&gt; </a:t>
            </a:r>
            <a:r>
              <a:rPr lang="es-MX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consultarMedicamentos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&lt;Medicamento&gt; medicamentos = new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&lt;&gt;();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String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query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="SELECT * FROM medicamentos";      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Statement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try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conexion.createStatement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ResultSet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st.executeQuery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query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while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rs.next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()){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Medicamento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med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new Medicamento();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med.setClave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rs.getString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("clave"));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med.setNombreComercial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rs.getString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("nombreComercial"));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med.setSustanciaActiva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rs.getString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("sustanciaActiva"));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med.setPresentacion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rs.getString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presentacion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"));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med.setViaAdministracion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rs.getString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viaAdministracion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"));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medicamentos.add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med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}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} catch 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SQLException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ex)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System.out.println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("Error: " +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ex.getMessage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 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}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return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medicamentos; 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29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fecha 8">
            <a:extLst>
              <a:ext uri="{FF2B5EF4-FFF2-40B4-BE49-F238E27FC236}">
                <a16:creationId xmlns:a16="http://schemas.microsoft.com/office/drawing/2014/main" xmlns="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27/09/2022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xmlns="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Clase </a:t>
            </a:r>
            <a:r>
              <a:rPr lang="es-E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operacionbd</a:t>
            </a:r>
            <a:endParaRPr lang="es-E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xmlns="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28</a:t>
            </a:fld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xmlns="" id="{6B4A7D00-7183-43F7-1FBC-28603FB8F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4493" y="1547411"/>
            <a:ext cx="8303014" cy="3763178"/>
          </a:xfrm>
          <a:ln>
            <a:solidFill>
              <a:srgbClr val="0070C0"/>
            </a:solidFill>
          </a:ln>
        </p:spPr>
        <p:txBody>
          <a:bodyPr rtlCol="0">
            <a:noAutofit/>
          </a:bodyPr>
          <a:lstStyle/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boolean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eliminarMedicamentos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(String clave){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boolean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estado=false;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Statement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consultaSQL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String q="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delete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from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medicamentos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where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clave= '"+clave+“’”;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try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consultaSQL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=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conexion.createStatement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consultaSQL.execute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(q);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 estado=true;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} catch 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SQLException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ex)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System.out.println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("Error: "+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ex.getMessage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}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return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estado;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28052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fecha 8">
            <a:extLst>
              <a:ext uri="{FF2B5EF4-FFF2-40B4-BE49-F238E27FC236}">
                <a16:creationId xmlns:a16="http://schemas.microsoft.com/office/drawing/2014/main" xmlns="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27/09/2022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xmlns="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Clase </a:t>
            </a:r>
            <a:r>
              <a:rPr lang="es-E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operacionbd</a:t>
            </a:r>
            <a:endParaRPr lang="es-E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xmlns="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29</a:t>
            </a:fld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xmlns="" id="{6B4A7D00-7183-43F7-1FBC-28603FB8F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85" y="1407858"/>
            <a:ext cx="11819029" cy="4042283"/>
          </a:xfrm>
          <a:ln>
            <a:solidFill>
              <a:srgbClr val="0070C0"/>
            </a:solidFill>
          </a:ln>
        </p:spPr>
        <p:txBody>
          <a:bodyPr rtlCol="0">
            <a:noAutofit/>
          </a:bodyPr>
          <a:lstStyle/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boolean</a:t>
            </a:r>
            <a:r>
              <a:rPr lang="es-MX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agregarPaciente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(Paciente paciente){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boolean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estado = false;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Statement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consultaSQL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String  q = "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insert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into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pacientes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values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 + "'" +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paciente.getNss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 + "'," + "'" +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paciente.getNombrepaciente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 + “’,”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              +"'" +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paciente.getDiagnostico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 + "');"; 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try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consultaSQL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conexion.createStatement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consultaSQL.executeQuery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(q);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  estado = true;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} catch 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SQLException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ex)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System.out.println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("Error: " +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ex.getMessage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}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return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estado;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62532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 descr="Aplicación&#10;&#10;Descripción generada automáticamente con confianza media">
            <a:extLst>
              <a:ext uri="{FF2B5EF4-FFF2-40B4-BE49-F238E27FC236}">
                <a16:creationId xmlns:a16="http://schemas.microsoft.com/office/drawing/2014/main" xmlns="" id="{F020D308-04E5-357C-D218-00B38C008EC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1" b="21"/>
          <a:stretch>
            <a:fillRect/>
          </a:stretch>
        </p:blipFill>
        <p:spPr>
          <a:xfrm>
            <a:off x="7820343" y="509199"/>
            <a:ext cx="3708400" cy="3706813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A5E318E-6453-086F-0158-7CCDDB5C7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65550CE-2A3B-599D-F636-65052A66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/>
              <a:t>LPOO – Proyecto final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6351BCB-0D45-0773-88B2-8E62774AD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3</a:t>
            </a:fld>
            <a:endParaRPr lang="es-ES" noProof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xmlns="" id="{6DDD1239-85E5-AE30-FDF1-74E70B5835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1590" y="562037"/>
            <a:ext cx="6523810" cy="4534069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Añade/agrega un nuevo empleado, medicamento y paciente a la Base de Datos.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Consulta a empleados, medicamentos y pacientes que se encuentran almacenados en la Base de Datos.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Posibilidad de eliminar un empleado, medicamento y paciente de la Base de Datos.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La creación de la interfaz gráfica en Java personalizada mediante el uso de HTML Y CSS.</a:t>
            </a:r>
          </a:p>
          <a:p>
            <a:pPr algn="just"/>
            <a:r>
              <a:rPr lang="es-MX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HTML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: </a:t>
            </a:r>
            <a:r>
              <a:rPr lang="es-MX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El Lenguaje de Marcado de Hipertexto (HTML) es el código que se utiliza para estructurar y desplegar una página web y sus contenidos.</a:t>
            </a:r>
          </a:p>
          <a:p>
            <a:pPr algn="just"/>
            <a:r>
              <a:rPr lang="es-MX" b="1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CSS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: S</a:t>
            </a:r>
            <a:r>
              <a:rPr lang="es-MX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on las siglas en inglés </a:t>
            </a:r>
            <a:r>
              <a:rPr lang="es-MX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para</a:t>
            </a:r>
            <a:r>
              <a:rPr lang="es-MX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 «hojas de estilo en cascada» (</a:t>
            </a:r>
            <a:r>
              <a:rPr lang="es-MX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Cascading</a:t>
            </a:r>
            <a:r>
              <a:rPr lang="es-MX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Style </a:t>
            </a:r>
            <a:r>
              <a:rPr lang="es-MX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Sheets</a:t>
            </a:r>
            <a:r>
              <a:rPr lang="es-MX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). Es un lenguaje que maneja el diseño y presentación de las páginas web, es decir, cómo lucen cuando un usuario las visita.</a:t>
            </a:r>
            <a:endParaRPr lang="es-MX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955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fecha 8">
            <a:extLst>
              <a:ext uri="{FF2B5EF4-FFF2-40B4-BE49-F238E27FC236}">
                <a16:creationId xmlns:a16="http://schemas.microsoft.com/office/drawing/2014/main" xmlns="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27/09/2022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xmlns="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Clase </a:t>
            </a:r>
            <a:r>
              <a:rPr lang="es-E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operacionbD</a:t>
            </a:r>
            <a:endParaRPr lang="es-E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xmlns="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30</a:t>
            </a:fld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xmlns="" id="{6B4A7D00-7183-43F7-1FBC-28603FB8F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557" y="981453"/>
            <a:ext cx="6228886" cy="5503093"/>
          </a:xfrm>
          <a:ln>
            <a:solidFill>
              <a:srgbClr val="0070C0"/>
            </a:solidFill>
          </a:ln>
        </p:spPr>
        <p:txBody>
          <a:bodyPr rtlCol="0">
            <a:noAutofit/>
          </a:bodyPr>
          <a:lstStyle/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&lt;Paciente&gt; </a:t>
            </a:r>
            <a:r>
              <a:rPr lang="es-MX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consultarPacientes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&lt;Paciente&gt; pacientes = new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&lt;&gt;();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String q = "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select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*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from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pacientes";      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Statement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try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conexion.createStatement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ResultSet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st.executeQuery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(q);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while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rs.next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()){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Paciente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new Paciente();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pa.setNss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rs.getString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("NSS"));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pa.setNombre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rs.getString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nombrePaciente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"));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pa.setDiagnostico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rs.getString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("diagnostico"));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pacientes.add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}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} catch 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SQLException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ex)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System.out.println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("Error: " +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ex.getMessage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 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}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return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pacientes;  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9872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fecha 8">
            <a:extLst>
              <a:ext uri="{FF2B5EF4-FFF2-40B4-BE49-F238E27FC236}">
                <a16:creationId xmlns:a16="http://schemas.microsoft.com/office/drawing/2014/main" xmlns="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27/09/2022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xmlns="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Clase </a:t>
            </a:r>
            <a:r>
              <a:rPr lang="es-ES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operacionbD</a:t>
            </a:r>
            <a:endParaRPr lang="es-E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xmlns="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31</a:t>
            </a:fld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xmlns="" id="{6B4A7D00-7183-43F7-1FBC-28603FB8F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552" y="1508258"/>
            <a:ext cx="8146896" cy="3841484"/>
          </a:xfrm>
          <a:ln>
            <a:solidFill>
              <a:srgbClr val="0070C0"/>
            </a:solidFill>
          </a:ln>
        </p:spPr>
        <p:txBody>
          <a:bodyPr rtlCol="0">
            <a:noAutofit/>
          </a:bodyPr>
          <a:lstStyle/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boolean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eliminarPaciente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(String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nss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){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boolean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estado = false;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Statement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consultaSQL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String q = "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delete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from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pacientes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where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nss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" + "'" +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nss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+ “’”;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try {  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consultaSQL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conexion.createStatement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consultaSQL.execute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(q);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estado = true; 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} catch 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SQLException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ex)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System.out.println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("Error: " +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ex.getMessage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}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return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estado;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97995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8CC1E3F-3690-E7D8-913C-3AC5F9588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8E73EA0-668A-063B-6F4E-0AFE77A0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32</a:t>
            </a:fld>
            <a:endParaRPr lang="es-ES" noProof="0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xmlns="" id="{69E20000-0452-599F-A0C5-330036BDD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2" y="985496"/>
            <a:ext cx="11641175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59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8CC1E3F-3690-E7D8-913C-3AC5F9588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8E73EA0-668A-063B-6F4E-0AFE77A0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33</a:t>
            </a:fld>
            <a:endParaRPr lang="es-ES" noProof="0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xmlns="" id="{A6523455-AD54-D7EA-A8CC-422D592F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1328444"/>
            <a:ext cx="11002911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01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8CC1E3F-3690-E7D8-913C-3AC5F9588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8E73EA0-668A-063B-6F4E-0AFE77A0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34</a:t>
            </a:fld>
            <a:endParaRPr lang="es-ES" noProof="0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xmlns="" id="{CFAC09E1-F756-D595-D47A-5429640B5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385337"/>
            <a:ext cx="11212490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67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8CC1E3F-3690-E7D8-913C-3AC5F9588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8E73EA0-668A-063B-6F4E-0AFE77A0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35</a:t>
            </a:fld>
            <a:endParaRPr lang="es-ES" noProof="0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xmlns="" id="{C3EC71E8-A004-79BD-E894-81F96BB5F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161469"/>
            <a:ext cx="9764488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7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8CC1E3F-3690-E7D8-913C-3AC5F9588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8E73EA0-668A-063B-6F4E-0AFE77A0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36</a:t>
            </a:fld>
            <a:endParaRPr lang="es-ES" noProof="0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xmlns="" id="{DCF163AF-3D6E-A365-98CA-6F768CCD1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98" y="1004549"/>
            <a:ext cx="9335803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51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8CC1E3F-3690-E7D8-913C-3AC5F9588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8E73EA0-668A-063B-6F4E-0AFE77A0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37</a:t>
            </a:fld>
            <a:endParaRPr lang="es-ES" noProof="0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xmlns="" id="{0B384065-0B39-8557-78C9-D06A59C14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34" y="894996"/>
            <a:ext cx="10431331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76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8CC1E3F-3690-E7D8-913C-3AC5F9588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8E73EA0-668A-063B-6F4E-0AFE77A0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38</a:t>
            </a:fld>
            <a:endParaRPr lang="es-ES" noProof="0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xmlns="" id="{020AEB18-3766-C41F-9429-3C34495A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9" y="223390"/>
            <a:ext cx="9726382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65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8CC1E3F-3690-E7D8-913C-3AC5F9588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8E73EA0-668A-063B-6F4E-0AFE77A0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39</a:t>
            </a:fld>
            <a:endParaRPr lang="es-ES" noProof="0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xmlns="" id="{61FD0B7E-D2E6-FC2C-D245-8B6A74F8C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3" y="1009312"/>
            <a:ext cx="10345594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4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A5E318E-6453-086F-0158-7CCDDB5C7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65550CE-2A3B-599D-F636-65052A66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/>
              <a:t>LPOO – </a:t>
            </a:r>
            <a:r>
              <a:rPr lang="es-ES" noProof="0" dirty="0" smtClean="0"/>
              <a:t>Diagrama UML</a:t>
            </a:r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6351BCB-0D45-0773-88B2-8E62774AD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4</a:t>
            </a:fld>
            <a:endParaRPr lang="es-ES" noProof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04" y="201168"/>
            <a:ext cx="9432325" cy="605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03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8CC1E3F-3690-E7D8-913C-3AC5F9588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8E73EA0-668A-063B-6F4E-0AFE77A0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40</a:t>
            </a:fld>
            <a:endParaRPr lang="es-ES" noProof="0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xmlns="" id="{E1D74335-805C-4E4E-90CB-8B986385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1" y="1133154"/>
            <a:ext cx="10593278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24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8CC1E3F-3690-E7D8-913C-3AC5F9588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8E73EA0-668A-063B-6F4E-0AFE77A0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41</a:t>
            </a:fld>
            <a:endParaRPr lang="es-ES" noProof="0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xmlns="" id="{7EAE3B9D-46C2-EDF2-4A3D-FD63F3909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485364"/>
            <a:ext cx="9535856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33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8CC1E3F-3690-E7D8-913C-3AC5F9588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8E73EA0-668A-063B-6F4E-0AFE77A0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42</a:t>
            </a:fld>
            <a:endParaRPr lang="es-ES" noProof="0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xmlns="" id="{727032D2-3040-BF5F-A7EC-33F9B8E06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1256997"/>
            <a:ext cx="10402752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93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52E8B0F3-D70B-7C95-CD25-5EF61FC0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F95BB51-B33F-BA21-8755-EB1AAAAC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Clase hospital</a:t>
            </a:r>
            <a:endParaRPr lang="es-ES" sz="14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4BB68311-CDEE-B309-2EBA-AD4949DA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43</a:t>
            </a:fld>
            <a:endParaRPr lang="es-ES" noProof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174DF721-6035-F816-ACA0-818AA3D5525D}"/>
              </a:ext>
            </a:extLst>
          </p:cNvPr>
          <p:cNvSpPr txBox="1"/>
          <p:nvPr/>
        </p:nvSpPr>
        <p:spPr>
          <a:xfrm>
            <a:off x="838200" y="501649"/>
            <a:ext cx="7772400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Creación de la clase </a:t>
            </a:r>
            <a:r>
              <a:rPr lang="es-MX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Hospital 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que contiene los siguientes atributos: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empleados 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 tipo </a:t>
            </a:r>
            <a:r>
              <a:rPr lang="es-MX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&lt;Empleado&gt;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medicamentos 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 tipo </a:t>
            </a:r>
            <a:r>
              <a:rPr lang="es-MX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&lt;Medicamento</a:t>
            </a:r>
            <a:r>
              <a:rPr lang="es-MX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&gt;</a:t>
            </a:r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pacientes 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 tipo </a:t>
            </a:r>
            <a:r>
              <a:rPr lang="es-MX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&lt;Paciente&gt;</a:t>
            </a:r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10FC5FE-B614-51C8-F0FB-35AACC67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5407" y="1757547"/>
            <a:ext cx="5225276" cy="2692662"/>
          </a:xfrm>
          <a:ln>
            <a:solidFill>
              <a:srgbClr val="0070C0"/>
            </a:solidFill>
          </a:ln>
        </p:spPr>
        <p:txBody>
          <a:bodyPr rtlCol="0">
            <a:noAutofit/>
          </a:bodyPr>
          <a:lstStyle/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class </a:t>
            </a:r>
            <a:r>
              <a:rPr lang="es-MX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Hospital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private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&lt;Empleado&gt; empleados;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private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&lt;Medicamento&gt; medicamentos;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private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&lt;Paciente&gt; pacientes;</a:t>
            </a:r>
          </a:p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public Hospital()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this.empleados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new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&lt;&gt;();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this.medicamentos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new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&lt;&gt;();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this.pacientes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new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&lt;&gt;();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}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A901C072-8616-CC87-EFCD-EE3946A96610}"/>
              </a:ext>
            </a:extLst>
          </p:cNvPr>
          <p:cNvSpPr txBox="1">
            <a:spLocks/>
          </p:cNvSpPr>
          <p:nvPr/>
        </p:nvSpPr>
        <p:spPr>
          <a:xfrm>
            <a:off x="1416437" y="4505778"/>
            <a:ext cx="9359126" cy="185057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Hospital(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&lt;Empleado&gt; empleados,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&lt;Medicamento&gt; medicamentos,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	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&lt;Paciente&gt; pacientes)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this.empleados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empleados;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this.medicamentos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medicamentos;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this.pacientes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pacientes;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78786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52E8B0F3-D70B-7C95-CD25-5EF61FC0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F95BB51-B33F-BA21-8755-EB1AAAAC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Clase hospital</a:t>
            </a:r>
            <a:endParaRPr lang="es-ES" sz="14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4BB68311-CDEE-B309-2EBA-AD4949DA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44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10FC5FE-B614-51C8-F0FB-35AACC67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77" y="1378484"/>
            <a:ext cx="5487332" cy="3427692"/>
          </a:xfrm>
          <a:ln>
            <a:solidFill>
              <a:srgbClr val="0070C0"/>
            </a:solidFill>
          </a:ln>
        </p:spPr>
        <p:txBody>
          <a:bodyPr rtlCol="0">
            <a:noAutofit/>
          </a:bodyPr>
          <a:lstStyle/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&lt;Paciente&gt; </a:t>
            </a:r>
            <a:r>
              <a:rPr lang="es-MX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obtenerPacientesVocal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&lt;Paciente&gt; pac1= new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ArrayList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&lt;&gt;();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for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(Paciente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paciente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: pacientes)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char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in;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in=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paciente.getDiagnostico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().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charAt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(0);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char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inM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=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Character.toUpperCase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(in);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if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Character.toString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inM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).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matches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("[AEIOU]")){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pac1.add(paciente);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}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}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return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pac1;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}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A901C072-8616-CC87-EFCD-EE3946A96610}"/>
              </a:ext>
            </a:extLst>
          </p:cNvPr>
          <p:cNvSpPr txBox="1">
            <a:spLocks/>
          </p:cNvSpPr>
          <p:nvPr/>
        </p:nvSpPr>
        <p:spPr>
          <a:xfrm>
            <a:off x="6096000" y="1338818"/>
            <a:ext cx="4954859" cy="3507024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int </a:t>
            </a:r>
            <a:r>
              <a:rPr lang="es-MX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obtenerEmpleadosSexo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(String sexo){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int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emp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=0;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for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(Empleado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empleado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: empleados)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String sex=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empleado.getSexo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if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sex.equalsIgnoreCase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(sexo)){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emp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++;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}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}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return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emp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} </a:t>
            </a:r>
          </a:p>
        </p:txBody>
      </p:sp>
    </p:spTree>
    <p:extLst>
      <p:ext uri="{BB962C8B-B14F-4D97-AF65-F5344CB8AC3E}">
        <p14:creationId xmlns:p14="http://schemas.microsoft.com/office/powerpoint/2010/main" val="3655453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52E8B0F3-D70B-7C95-CD25-5EF61FC0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F95BB51-B33F-BA21-8755-EB1AAAAC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Clase hospital</a:t>
            </a:r>
            <a:endParaRPr lang="es-ES" sz="1400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4BB68311-CDEE-B309-2EBA-AD4949DA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45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10FC5FE-B614-51C8-F0FB-35AACC67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090" y="887830"/>
            <a:ext cx="4466993" cy="2692662"/>
          </a:xfrm>
          <a:ln>
            <a:solidFill>
              <a:srgbClr val="0070C0"/>
            </a:solidFill>
          </a:ln>
        </p:spPr>
        <p:txBody>
          <a:bodyPr rtlCol="0">
            <a:noAutofit/>
          </a:bodyPr>
          <a:lstStyle/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double </a:t>
            </a:r>
            <a:r>
              <a:rPr lang="es-MX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obtenerPromedioEdades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double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prom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=0;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double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promE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=0;</a:t>
            </a:r>
          </a:p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for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(Empleado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empleado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: empleados)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prom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+=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empleado.getEdad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}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promE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=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prom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/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empleados.size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return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promE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}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A901C072-8616-CC87-EFCD-EE3946A96610}"/>
              </a:ext>
            </a:extLst>
          </p:cNvPr>
          <p:cNvSpPr txBox="1">
            <a:spLocks/>
          </p:cNvSpPr>
          <p:nvPr/>
        </p:nvSpPr>
        <p:spPr>
          <a:xfrm>
            <a:off x="5029432" y="986916"/>
            <a:ext cx="6880070" cy="204621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String </a:t>
            </a:r>
            <a:r>
              <a:rPr lang="es-MX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obtenerEmpleadoMenorOMayorSald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(String a){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if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a.equalsIgnoreCase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("menor")){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return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empleados.get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empleados.size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()-1).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getNombre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}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else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return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empleados.get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(0).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getNombre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}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}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xmlns="" id="{6F50D26F-6651-EC46-B1F2-91FEFDC61BD6}"/>
              </a:ext>
            </a:extLst>
          </p:cNvPr>
          <p:cNvSpPr txBox="1">
            <a:spLocks/>
          </p:cNvSpPr>
          <p:nvPr/>
        </p:nvSpPr>
        <p:spPr>
          <a:xfrm>
            <a:off x="3581399" y="3765942"/>
            <a:ext cx="7179527" cy="269266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int </a:t>
            </a:r>
            <a:r>
              <a:rPr lang="es-MX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obtenerTipoMedicamento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(String tipo){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int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med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=0;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for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(Medicamento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medicamento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: medicamentos) {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if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medicamento.getPresentacion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().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equalsIgnoreCase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(tipo))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  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med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++;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}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return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med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;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6510323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8CC1E3F-3690-E7D8-913C-3AC5F9588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8E73EA0-668A-063B-6F4E-0AFE77A0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46</a:t>
            </a:fld>
            <a:endParaRPr lang="es-ES" noProof="0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xmlns="" id="{95EE96AE-CD4D-E362-EF11-C4E17E48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2" y="904522"/>
            <a:ext cx="10498015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95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8CC1E3F-3690-E7D8-913C-3AC5F9588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8E73EA0-668A-063B-6F4E-0AFE77A0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47</a:t>
            </a:fld>
            <a:endParaRPr lang="es-ES" noProof="0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xmlns="" id="{097F587A-7506-0E06-0E98-E0529E39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76" y="368908"/>
            <a:ext cx="11599247" cy="617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09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8CC1E3F-3690-E7D8-913C-3AC5F9588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8E73EA0-668A-063B-6F4E-0AFE77A0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48</a:t>
            </a:fld>
            <a:endParaRPr lang="es-ES" noProof="0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xmlns="" id="{EC9CEFE3-BFCA-F6DC-2B1F-5801E3F32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1" y="190048"/>
            <a:ext cx="10412278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96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E8CC1E3F-3690-E7D8-913C-3AC5F9588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8E73EA0-668A-063B-6F4E-0AFE77A0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49</a:t>
            </a:fld>
            <a:endParaRPr lang="es-ES" noProof="0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xmlns="" id="{3B5040F5-88FD-CE5C-383A-04656EF55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08" y="490127"/>
            <a:ext cx="10631384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47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fecha 8">
            <a:extLst>
              <a:ext uri="{FF2B5EF4-FFF2-40B4-BE49-F238E27FC236}">
                <a16:creationId xmlns:a16="http://schemas.microsoft.com/office/drawing/2014/main" xmlns="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27/09/2022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xmlns="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Clase empleado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xmlns="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5</a:t>
            </a:fld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D65DC5B0-79B2-E541-63E9-5B1FE96C01DF}"/>
              </a:ext>
            </a:extLst>
          </p:cNvPr>
          <p:cNvSpPr txBox="1"/>
          <p:nvPr/>
        </p:nvSpPr>
        <p:spPr>
          <a:xfrm>
            <a:off x="838200" y="501649"/>
            <a:ext cx="7126224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Creación de la clase </a:t>
            </a:r>
            <a:r>
              <a:rPr lang="es-MX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Empleado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que tiene como atributos: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numEmpleado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de tipo entero.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nombre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de tipo String.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edad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de tipo int.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sexo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de tipo String.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salario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de tipo double.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xmlns="" id="{6B4A7D00-7183-43F7-1FBC-28603FB8F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220" y="2503807"/>
            <a:ext cx="3098180" cy="2971441"/>
          </a:xfrm>
          <a:ln>
            <a:solidFill>
              <a:srgbClr val="0070C0"/>
            </a:solidFill>
          </a:ln>
        </p:spPr>
        <p:txBody>
          <a:bodyPr rtlCol="0">
            <a:noAutofit/>
          </a:bodyPr>
          <a:lstStyle/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class Empleado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/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private int numEmpleado;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private String nombre;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private int edad;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private String sexo;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private double salario;</a:t>
            </a:r>
          </a:p>
          <a:p>
            <a:pPr algn="l" rtl="0"/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/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public Empleado() {</a:t>
            </a:r>
            <a:b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}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xmlns="" id="{B8D78001-14D0-69EE-4EA7-9004CE5F0F6A}"/>
              </a:ext>
            </a:extLst>
          </p:cNvPr>
          <p:cNvSpPr txBox="1">
            <a:spLocks/>
          </p:cNvSpPr>
          <p:nvPr/>
        </p:nvSpPr>
        <p:spPr>
          <a:xfrm>
            <a:off x="3744357" y="2503807"/>
            <a:ext cx="7964423" cy="297144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public Empleado(int numEmpleado, String nombre, int edad, String sexo, double salario) {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this.numEmpleado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numEmpleado;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this.nombre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nombre;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this.edad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edad;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this.sexo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sexo;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    </a:t>
            </a:r>
            <a:r>
              <a:rPr lang="es-MX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this.salario</a:t>
            </a:r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= salario;</a:t>
            </a:r>
          </a:p>
          <a:p>
            <a:r>
              <a:rPr lang="es-MX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2331308"/>
            <a:ext cx="9144000" cy="2853340"/>
          </a:xfrm>
        </p:spPr>
        <p:txBody>
          <a:bodyPr rtlCol="0">
            <a:normAutofit/>
          </a:bodyPr>
          <a:lstStyle/>
          <a:p>
            <a:r>
              <a:rPr lang="es-MX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HTML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: El Lenguaje de Marcado de </a:t>
            </a:r>
            <a:r>
              <a:rPr lang="es-MX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Hipertexto</a:t>
            </a:r>
          </a:p>
          <a:p>
            <a:r>
              <a:rPr lang="es-MX" b="1" dirty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CSS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: Son las siglas en inglés </a:t>
            </a: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para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 «hojas de estilo en cascada» (</a:t>
            </a:r>
            <a:r>
              <a:rPr lang="es-MX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Cascading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Style </a:t>
            </a:r>
            <a:r>
              <a:rPr lang="es-MX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Sheets</a:t>
            </a:r>
            <a:r>
              <a:rPr lang="es-MX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)</a:t>
            </a:r>
          </a:p>
          <a:p>
            <a:endParaRPr lang="es-MX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r>
              <a:rPr lang="es-MX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JSP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: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Java Server </a:t>
            </a:r>
            <a:r>
              <a:rPr lang="es-MX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es-MX" dirty="0" smtClean="0"/>
              <a:t>. </a:t>
            </a:r>
            <a:r>
              <a:rPr lang="es-MX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Están 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compuestas de código HTML mezclado </a:t>
            </a:r>
            <a:r>
              <a:rPr lang="es-MX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 trozos </a:t>
            </a:r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 código escritos en Java (scriptlets-</a:t>
            </a:r>
          </a:p>
          <a:p>
            <a:r>
              <a:rPr lang="es-MX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secuencias de órdenes).</a:t>
            </a:r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6599305D-CFC3-AD92-8AA6-EEBDD73CA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8682681" cy="85674"/>
          </a:xfrm>
        </p:spPr>
        <p:txBody>
          <a:bodyPr>
            <a:noAutofit/>
          </a:bodyPr>
          <a:lstStyle/>
          <a:p>
            <a:r>
              <a:rPr lang="es-MX" sz="3600" dirty="0" smtClean="0"/>
              <a:t>Interfaz Gráfica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572" y="405284"/>
            <a:ext cx="10515600" cy="755221"/>
          </a:xfrm>
        </p:spPr>
        <p:txBody>
          <a:bodyPr rtlCol="0">
            <a:normAutofit/>
          </a:bodyPr>
          <a:lstStyle/>
          <a:p>
            <a:pPr rtl="0"/>
            <a:r>
              <a:rPr lang="es-ES" sz="4000" dirty="0" err="1" smtClean="0"/>
              <a:t>Index.jsp</a:t>
            </a:r>
            <a:endParaRPr lang="es-ES" sz="4000" dirty="0"/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xmlns="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t>51</a:t>
            </a:fld>
            <a:endParaRPr lang="es-ES" b="1" cap="all" spc="100" dirty="0">
              <a:solidFill>
                <a:schemeClr val="accent2"/>
              </a:solidFill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70" y="3500479"/>
            <a:ext cx="5734179" cy="3220996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844" y="129616"/>
            <a:ext cx="6553328" cy="388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572" y="405284"/>
            <a:ext cx="10515600" cy="755221"/>
          </a:xfrm>
        </p:spPr>
        <p:txBody>
          <a:bodyPr rtlCol="0">
            <a:normAutofit/>
          </a:bodyPr>
          <a:lstStyle/>
          <a:p>
            <a:pPr rtl="0"/>
            <a:r>
              <a:rPr lang="es-ES" sz="4000" dirty="0" smtClean="0"/>
              <a:t>hojaDeEstilo.css</a:t>
            </a:r>
            <a:endParaRPr lang="es-ES" sz="4000" dirty="0"/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xmlns="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t>52</a:t>
            </a:fld>
            <a:endParaRPr lang="es-ES" b="1" cap="all" spc="100" dirty="0">
              <a:solidFill>
                <a:schemeClr val="accent2"/>
              </a:solidFill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04" y="2418234"/>
            <a:ext cx="5383362" cy="3629384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48" y="1160505"/>
            <a:ext cx="5124451" cy="447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378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708" y="422790"/>
            <a:ext cx="8058665" cy="664605"/>
          </a:xfrm>
        </p:spPr>
        <p:txBody>
          <a:bodyPr rtlCol="0">
            <a:normAutofit/>
          </a:bodyPr>
          <a:lstStyle/>
          <a:p>
            <a:pPr rtl="0"/>
            <a:r>
              <a:rPr lang="es-ES" sz="4000" dirty="0"/>
              <a:t>E</a:t>
            </a:r>
            <a:r>
              <a:rPr lang="es-ES" sz="4000" dirty="0" smtClean="0"/>
              <a:t>mpleados</a:t>
            </a:r>
            <a:endParaRPr lang="es-ES" sz="4000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xmlns="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t>53</a:t>
            </a:fld>
            <a:endParaRPr lang="es-ES" b="1" cap="all" spc="100">
              <a:solidFill>
                <a:schemeClr val="accent2"/>
              </a:solidFill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9"/>
          <a:stretch/>
        </p:blipFill>
        <p:spPr>
          <a:xfrm>
            <a:off x="2793907" y="1589903"/>
            <a:ext cx="7411712" cy="4176584"/>
          </a:xfrm>
        </p:spPr>
      </p:pic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708" y="422790"/>
            <a:ext cx="8058665" cy="664605"/>
          </a:xfrm>
        </p:spPr>
        <p:txBody>
          <a:bodyPr rtlCol="0">
            <a:normAutofit/>
          </a:bodyPr>
          <a:lstStyle/>
          <a:p>
            <a:pPr rtl="0"/>
            <a:r>
              <a:rPr lang="es-ES" sz="4000" dirty="0" err="1"/>
              <a:t>e</a:t>
            </a:r>
            <a:r>
              <a:rPr lang="es-ES" sz="4000" dirty="0" err="1" smtClean="0"/>
              <a:t>mpleados.jsp</a:t>
            </a:r>
            <a:endParaRPr lang="es-ES" sz="4000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xmlns="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t>54</a:t>
            </a:fld>
            <a:endParaRPr lang="es-ES" b="1" cap="all" spc="100">
              <a:solidFill>
                <a:schemeClr val="accent2"/>
              </a:solidFill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0245"/>
          <a:stretch/>
        </p:blipFill>
        <p:spPr>
          <a:xfrm>
            <a:off x="7068161" y="1769505"/>
            <a:ext cx="4662424" cy="3923721"/>
          </a:xfr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70"/>
          <a:stretch/>
        </p:blipFill>
        <p:spPr>
          <a:xfrm>
            <a:off x="1116484" y="1887365"/>
            <a:ext cx="5613829" cy="388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16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708" y="422790"/>
            <a:ext cx="4829433" cy="664605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 err="1" smtClean="0"/>
              <a:t>agregarempleado.jsp</a:t>
            </a:r>
            <a:endParaRPr lang="es-ES" sz="3200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xmlns="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t>55</a:t>
            </a:fld>
            <a:endParaRPr lang="es-ES" b="1" cap="all" spc="100">
              <a:solidFill>
                <a:schemeClr val="accent2"/>
              </a:solidFill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08" y="1281928"/>
            <a:ext cx="4875355" cy="4351338"/>
          </a:xfrm>
        </p:spPr>
      </p:pic>
      <p:sp>
        <p:nvSpPr>
          <p:cNvPr id="8" name="Título 3">
            <a:extLst>
              <a:ext uri="{FF2B5EF4-FFF2-40B4-BE49-F238E27FC236}">
                <a16:creationId xmlns:a16="http://schemas.microsoft.com/office/drawing/2014/main" xmlns="" id="{55E27C7C-4B68-4BBC-BF36-8959D8493E4A}"/>
              </a:ext>
            </a:extLst>
          </p:cNvPr>
          <p:cNvSpPr txBox="1">
            <a:spLocks/>
          </p:cNvSpPr>
          <p:nvPr/>
        </p:nvSpPr>
        <p:spPr>
          <a:xfrm>
            <a:off x="7103076" y="422790"/>
            <a:ext cx="4829433" cy="664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 err="1" smtClean="0"/>
              <a:t>eliminarempleado.jsp</a:t>
            </a:r>
            <a:endParaRPr lang="es-ES" sz="3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975" y="1537001"/>
            <a:ext cx="5003603" cy="32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07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708" y="422790"/>
            <a:ext cx="4829433" cy="664605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 smtClean="0"/>
              <a:t>hojaEstiloEmp.css</a:t>
            </a:r>
            <a:endParaRPr lang="es-ES" sz="3200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xmlns="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t>56</a:t>
            </a:fld>
            <a:endParaRPr lang="es-ES" b="1" cap="all" spc="100">
              <a:solidFill>
                <a:schemeClr val="accent2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57" y="1601358"/>
            <a:ext cx="59340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738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708" y="422790"/>
            <a:ext cx="8058665" cy="664605"/>
          </a:xfrm>
        </p:spPr>
        <p:txBody>
          <a:bodyPr rtlCol="0">
            <a:normAutofit/>
          </a:bodyPr>
          <a:lstStyle/>
          <a:p>
            <a:pPr rtl="0"/>
            <a:r>
              <a:rPr lang="es-ES" sz="4000" dirty="0"/>
              <a:t>M</a:t>
            </a:r>
            <a:r>
              <a:rPr lang="es-ES" sz="4000" dirty="0" smtClean="0"/>
              <a:t>edicamentos</a:t>
            </a:r>
            <a:endParaRPr lang="es-ES" sz="4000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xmlns="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t>57</a:t>
            </a:fld>
            <a:endParaRPr lang="es-ES" b="1" cap="all" spc="100">
              <a:solidFill>
                <a:schemeClr val="accent2"/>
              </a:solidFill>
            </a:endParaRPr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2" y="1257878"/>
            <a:ext cx="6730945" cy="3612625"/>
          </a:xfr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2" y="4870503"/>
            <a:ext cx="6730945" cy="46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463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810" y="68563"/>
            <a:ext cx="8058665" cy="664605"/>
          </a:xfrm>
        </p:spPr>
        <p:txBody>
          <a:bodyPr rtlCol="0">
            <a:normAutofit/>
          </a:bodyPr>
          <a:lstStyle/>
          <a:p>
            <a:pPr rtl="0"/>
            <a:r>
              <a:rPr lang="es-ES" sz="4000" dirty="0" err="1" smtClean="0"/>
              <a:t>medicamentos.jsp</a:t>
            </a:r>
            <a:endParaRPr lang="es-ES" sz="4000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xmlns="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t>58</a:t>
            </a:fld>
            <a:endParaRPr lang="es-ES" b="1" cap="all" spc="100">
              <a:solidFill>
                <a:schemeClr val="accent2"/>
              </a:solidFill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10" y="733168"/>
            <a:ext cx="6303554" cy="353720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762" y="3229232"/>
            <a:ext cx="5314437" cy="342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81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810" y="68563"/>
            <a:ext cx="8058665" cy="664605"/>
          </a:xfrm>
        </p:spPr>
        <p:txBody>
          <a:bodyPr rtlCol="0">
            <a:normAutofit/>
          </a:bodyPr>
          <a:lstStyle/>
          <a:p>
            <a:pPr rtl="0"/>
            <a:r>
              <a:rPr lang="es-ES" sz="4000" dirty="0" err="1" smtClean="0"/>
              <a:t>medicamentos.jsp</a:t>
            </a:r>
            <a:endParaRPr lang="es-ES" sz="4000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xmlns="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t>59</a:t>
            </a:fld>
            <a:endParaRPr lang="es-ES" b="1" cap="all" spc="100">
              <a:solidFill>
                <a:schemeClr val="accent2"/>
              </a:solidFill>
            </a:endParaRP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95" y="1051268"/>
            <a:ext cx="8430717" cy="4351338"/>
          </a:xfrm>
        </p:spPr>
      </p:pic>
    </p:spTree>
    <p:extLst>
      <p:ext uri="{BB962C8B-B14F-4D97-AF65-F5344CB8AC3E}">
        <p14:creationId xmlns:p14="http://schemas.microsoft.com/office/powerpoint/2010/main" val="39699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D266E02B-37AB-F879-65C1-2F63F353E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5FC303AA-3742-9075-247A-F374E953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6</a:t>
            </a:fld>
            <a:endParaRPr lang="es-E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AD51E7A3-8DB6-254E-EDD6-AFDF127EC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525"/>
            <a:ext cx="10012172" cy="2467319"/>
          </a:xfrm>
          <a:prstGeom prst="rect">
            <a:avLst/>
          </a:prstGeom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xmlns="" id="{1CD0AA73-B53E-72D6-0742-CE64B4E32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03844"/>
            <a:ext cx="7558668" cy="3667637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515497" y="871795"/>
            <a:ext cx="562232" cy="172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85587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083"/>
            <a:ext cx="5109519" cy="508086"/>
          </a:xfrm>
        </p:spPr>
        <p:txBody>
          <a:bodyPr rtlCol="0">
            <a:noAutofit/>
          </a:bodyPr>
          <a:lstStyle/>
          <a:p>
            <a:pPr rtl="0"/>
            <a:r>
              <a:rPr lang="es-ES" sz="3200" dirty="0" err="1" smtClean="0"/>
              <a:t>agregarmedicamento.jsp</a:t>
            </a:r>
            <a:endParaRPr lang="es-ES" sz="3200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xmlns="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t>60</a:t>
            </a:fld>
            <a:endParaRPr lang="es-ES" b="1" cap="all" spc="100">
              <a:solidFill>
                <a:schemeClr val="accent2"/>
              </a:solidFill>
            </a:endParaRPr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43"/>
          <a:stretch/>
        </p:blipFill>
        <p:spPr>
          <a:xfrm>
            <a:off x="1037210" y="1281928"/>
            <a:ext cx="5034076" cy="4351338"/>
          </a:xfrm>
        </p:spPr>
      </p:pic>
      <p:sp>
        <p:nvSpPr>
          <p:cNvPr id="8" name="Título 3">
            <a:extLst>
              <a:ext uri="{FF2B5EF4-FFF2-40B4-BE49-F238E27FC236}">
                <a16:creationId xmlns:a16="http://schemas.microsoft.com/office/drawing/2014/main" xmlns="" id="{55E27C7C-4B68-4BBC-BF36-8959D8493E4A}"/>
              </a:ext>
            </a:extLst>
          </p:cNvPr>
          <p:cNvSpPr txBox="1">
            <a:spLocks/>
          </p:cNvSpPr>
          <p:nvPr/>
        </p:nvSpPr>
        <p:spPr>
          <a:xfrm>
            <a:off x="6880654" y="225083"/>
            <a:ext cx="5109519" cy="508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 err="1" smtClean="0"/>
              <a:t>eliminarmedicamento.jsp</a:t>
            </a:r>
            <a:endParaRPr lang="es-ES" sz="32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3"/>
          <a:stretch/>
        </p:blipFill>
        <p:spPr>
          <a:xfrm>
            <a:off x="6303415" y="1366216"/>
            <a:ext cx="5050385" cy="3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06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40" y="496932"/>
            <a:ext cx="5941541" cy="508086"/>
          </a:xfrm>
        </p:spPr>
        <p:txBody>
          <a:bodyPr rtlCol="0">
            <a:noAutofit/>
          </a:bodyPr>
          <a:lstStyle/>
          <a:p>
            <a:pPr rtl="0"/>
            <a:r>
              <a:rPr lang="es-ES" sz="3200" dirty="0" smtClean="0"/>
              <a:t>hojaEstiloMedicamentos.css</a:t>
            </a:r>
            <a:endParaRPr lang="es-ES" sz="3200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xmlns="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t>61</a:t>
            </a:fld>
            <a:endParaRPr lang="es-ES" b="1" cap="all" spc="100">
              <a:solidFill>
                <a:schemeClr val="accent2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027" y="1277765"/>
            <a:ext cx="5597663" cy="526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532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708" y="422790"/>
            <a:ext cx="8058665" cy="664605"/>
          </a:xfrm>
        </p:spPr>
        <p:txBody>
          <a:bodyPr rtlCol="0">
            <a:normAutofit/>
          </a:bodyPr>
          <a:lstStyle/>
          <a:p>
            <a:pPr rtl="0"/>
            <a:r>
              <a:rPr lang="es-ES" sz="4000" dirty="0"/>
              <a:t>P</a:t>
            </a:r>
            <a:r>
              <a:rPr lang="es-ES" sz="4000" dirty="0" smtClean="0"/>
              <a:t>acientes</a:t>
            </a:r>
            <a:endParaRPr lang="es-ES" sz="4000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xmlns="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t>62</a:t>
            </a:fld>
            <a:endParaRPr lang="es-ES" b="1" cap="all" spc="100">
              <a:solidFill>
                <a:schemeClr val="accent2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72" y="4870503"/>
            <a:ext cx="6730945" cy="462752"/>
          </a:xfrm>
          <a:prstGeom prst="rect">
            <a:avLst/>
          </a:prstGeom>
        </p:spPr>
      </p:pic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70" y="1290166"/>
            <a:ext cx="8027632" cy="4509272"/>
          </a:xfrm>
        </p:spPr>
      </p:pic>
    </p:spTree>
    <p:extLst>
      <p:ext uri="{BB962C8B-B14F-4D97-AF65-F5344CB8AC3E}">
        <p14:creationId xmlns:p14="http://schemas.microsoft.com/office/powerpoint/2010/main" val="1880968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708" y="422790"/>
            <a:ext cx="8058665" cy="664605"/>
          </a:xfrm>
        </p:spPr>
        <p:txBody>
          <a:bodyPr rtlCol="0">
            <a:normAutofit/>
          </a:bodyPr>
          <a:lstStyle/>
          <a:p>
            <a:pPr rtl="0"/>
            <a:r>
              <a:rPr lang="es-ES" sz="4000" dirty="0" err="1"/>
              <a:t>p</a:t>
            </a:r>
            <a:r>
              <a:rPr lang="es-ES" sz="4000" dirty="0" err="1" smtClean="0"/>
              <a:t>acientes.jsp</a:t>
            </a:r>
            <a:endParaRPr lang="es-ES" sz="4000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xmlns="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t>63</a:t>
            </a:fld>
            <a:endParaRPr lang="es-ES" b="1" cap="all" spc="100">
              <a:solidFill>
                <a:schemeClr val="accent2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88" y="1087395"/>
            <a:ext cx="5330618" cy="39899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77" y="2389361"/>
            <a:ext cx="6148645" cy="37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231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62" y="479126"/>
            <a:ext cx="5109519" cy="508086"/>
          </a:xfrm>
        </p:spPr>
        <p:txBody>
          <a:bodyPr rtlCol="0">
            <a:noAutofit/>
          </a:bodyPr>
          <a:lstStyle/>
          <a:p>
            <a:pPr rtl="0"/>
            <a:r>
              <a:rPr lang="es-ES" sz="3200" dirty="0" err="1" smtClean="0"/>
              <a:t>agregarpaciente.jsp</a:t>
            </a:r>
            <a:endParaRPr lang="es-ES" sz="3200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xmlns="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t>64</a:t>
            </a:fld>
            <a:endParaRPr lang="es-ES" b="1" cap="all" spc="100">
              <a:solidFill>
                <a:schemeClr val="accent2"/>
              </a:solidFill>
            </a:endParaRP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xmlns="" id="{55E27C7C-4B68-4BBC-BF36-8959D8493E4A}"/>
              </a:ext>
            </a:extLst>
          </p:cNvPr>
          <p:cNvSpPr txBox="1">
            <a:spLocks/>
          </p:cNvSpPr>
          <p:nvPr/>
        </p:nvSpPr>
        <p:spPr>
          <a:xfrm>
            <a:off x="6707660" y="479126"/>
            <a:ext cx="5109519" cy="508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 err="1" smtClean="0"/>
              <a:t>eliminarpaciente.jsp</a:t>
            </a:r>
            <a:endParaRPr lang="es-ES" sz="3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3" y="1436646"/>
            <a:ext cx="5352078" cy="434631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43" y="1543565"/>
            <a:ext cx="5491551" cy="349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574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762" y="479126"/>
            <a:ext cx="5109519" cy="508086"/>
          </a:xfrm>
        </p:spPr>
        <p:txBody>
          <a:bodyPr rtlCol="0">
            <a:noAutofit/>
          </a:bodyPr>
          <a:lstStyle/>
          <a:p>
            <a:pPr rtl="0"/>
            <a:r>
              <a:rPr lang="es-ES" sz="3200" dirty="0" smtClean="0"/>
              <a:t>hojaEstiloPac.css</a:t>
            </a:r>
            <a:endParaRPr lang="es-ES" sz="3200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xmlns="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t>65</a:t>
            </a:fld>
            <a:endParaRPr lang="es-ES" b="1" cap="all" spc="100">
              <a:solidFill>
                <a:schemeClr val="accent2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90" y="1986606"/>
            <a:ext cx="85915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312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286" y="157850"/>
            <a:ext cx="5109519" cy="508086"/>
          </a:xfrm>
        </p:spPr>
        <p:txBody>
          <a:bodyPr rtlCol="0">
            <a:noAutofit/>
          </a:bodyPr>
          <a:lstStyle/>
          <a:p>
            <a:pPr rtl="0"/>
            <a:r>
              <a:rPr lang="es-ES" sz="3200" dirty="0" err="1" smtClean="0"/>
              <a:t>Estadisticas</a:t>
            </a:r>
            <a:endParaRPr lang="es-ES" sz="3200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xmlns="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t>66</a:t>
            </a:fld>
            <a:endParaRPr lang="es-ES" b="1" cap="all" spc="100">
              <a:solidFill>
                <a:schemeClr val="accent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31" y="665936"/>
            <a:ext cx="8180172" cy="39942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31" y="4841393"/>
            <a:ext cx="8180172" cy="17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67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184" y="726261"/>
            <a:ext cx="5109519" cy="508086"/>
          </a:xfrm>
        </p:spPr>
        <p:txBody>
          <a:bodyPr rtlCol="0">
            <a:noAutofit/>
          </a:bodyPr>
          <a:lstStyle/>
          <a:p>
            <a:pPr rtl="0"/>
            <a:r>
              <a:rPr lang="es-ES" sz="3200" dirty="0" err="1"/>
              <a:t>e</a:t>
            </a:r>
            <a:r>
              <a:rPr lang="es-ES" sz="3200" dirty="0" err="1" smtClean="0"/>
              <a:t>stadisticas.jsp</a:t>
            </a:r>
            <a:endParaRPr lang="es-ES" sz="3200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xmlns="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t>67</a:t>
            </a:fld>
            <a:endParaRPr lang="es-ES" b="1" cap="all" spc="100">
              <a:solidFill>
                <a:schemeClr val="accent2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943" y="1399236"/>
            <a:ext cx="5364357" cy="488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116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184" y="726261"/>
            <a:ext cx="5109519" cy="508086"/>
          </a:xfrm>
        </p:spPr>
        <p:txBody>
          <a:bodyPr rtlCol="0">
            <a:noAutofit/>
          </a:bodyPr>
          <a:lstStyle/>
          <a:p>
            <a:pPr rtl="0"/>
            <a:r>
              <a:rPr lang="es-ES" sz="3200" dirty="0" smtClean="0"/>
              <a:t>hojaEstadisticas.css</a:t>
            </a:r>
            <a:endParaRPr lang="es-ES" sz="3200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xmlns="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t>68</a:t>
            </a:fld>
            <a:endParaRPr lang="es-ES" b="1" cap="all" spc="100">
              <a:solidFill>
                <a:schemeClr val="accent2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1504950"/>
            <a:ext cx="80962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70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xmlns="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69</a:t>
            </a:fld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0601" y="414564"/>
            <a:ext cx="5276088" cy="2276856"/>
          </a:xfrm>
        </p:spPr>
        <p:txBody>
          <a:bodyPr rtlCol="0"/>
          <a:lstStyle/>
          <a:p>
            <a:pPr rtl="0"/>
            <a:r>
              <a:rPr lang="es-ES" sz="8000" dirty="0"/>
              <a:t>Gracias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xmlns="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70601" y="3176664"/>
            <a:ext cx="5276088" cy="1124712"/>
          </a:xfrm>
        </p:spPr>
        <p:txBody>
          <a:bodyPr rtlCol="0">
            <a:normAutofit fontScale="70000" lnSpcReduction="20000"/>
          </a:bodyPr>
          <a:lstStyle/>
          <a:p>
            <a:pPr algn="ctr">
              <a:lnSpc>
                <a:spcPct val="150000"/>
              </a:lnSpc>
            </a:pP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ALVAREZ OLVERA ARTURO</a:t>
            </a:r>
          </a:p>
          <a:p>
            <a:pPr algn="ctr">
              <a:lnSpc>
                <a:spcPct val="150000"/>
              </a:lnSpc>
            </a:pP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GARCÍA SAINZ ROSA ISELA</a:t>
            </a:r>
          </a:p>
          <a:p>
            <a:pPr algn="ctr">
              <a:lnSpc>
                <a:spcPct val="150000"/>
              </a:lnSpc>
            </a:pP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MENESES LEÓN EFREN</a:t>
            </a: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A5091E5F-B6C5-AB76-00F8-50E729DB5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712534B9-8265-0075-39AC-5F692358D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7</a:t>
            </a:fld>
            <a:endParaRPr lang="es-ES" noProof="0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xmlns="" id="{F170B622-C19D-5AD2-1EE9-097397BD1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69279"/>
            <a:ext cx="7090318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0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731BF147-C383-C01F-1126-8F17C1B8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B0585821-FE08-95A5-2EA2-6E20CF9A0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8</a:t>
            </a:fld>
            <a:endParaRPr lang="es-ES" noProof="0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xmlns="" id="{ECDE6789-AA2B-21CA-BE4A-2552CFBF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761628"/>
            <a:ext cx="6978805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95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79C0F688-8D81-B704-9DBA-C5026FE4C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27</a:t>
            </a:r>
            <a:r>
              <a:rPr lang="es-ES" noProof="0" dirty="0"/>
              <a:t>/09/2022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DB588AFB-F35A-4C21-BB57-A6F68952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9</a:t>
            </a:fld>
            <a:endParaRPr lang="es-ES" noProof="0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xmlns="" id="{FE1DF175-D230-F6BF-703C-D347D42A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2" y="1147444"/>
            <a:ext cx="12003175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46069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oDeGradiente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3_TF89338750_Win32" id="{E25F22B5-53A1-440F-9B37-5B4A6AFBF982}" vid="{90864C51-0CF7-4B4C-9DB6-59D60EBAC1C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71af3243-3dd4-4a8d-8c0d-dd76da1f02a5"/>
    <ds:schemaRef ds:uri="16c05727-aa75-4e4a-9b5f-8a80a1165891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{95132C90-2BDF-42AB-A263-52ADA16BB411}tf89338750_win32</Template>
  <TotalTime>422</TotalTime>
  <Words>923</Words>
  <Application>Microsoft Office PowerPoint</Application>
  <PresentationFormat>Panorámica</PresentationFormat>
  <Paragraphs>317</Paragraphs>
  <Slides>69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5" baseType="lpstr">
      <vt:lpstr>Arial</vt:lpstr>
      <vt:lpstr>Arial Rounded MT Bold</vt:lpstr>
      <vt:lpstr>Calibri</vt:lpstr>
      <vt:lpstr>Univers</vt:lpstr>
      <vt:lpstr>Wingdings</vt:lpstr>
      <vt:lpstr>UniversoDeGradientes</vt:lpstr>
      <vt:lpstr>UNIVERSIDAD UAM AZCAPOTZALCO </vt:lpstr>
      <vt:lpstr>Descripción del proyecto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Interfaz Gráfica</vt:lpstr>
      <vt:lpstr>Index.jsp</vt:lpstr>
      <vt:lpstr>hojaDeEstilo.css</vt:lpstr>
      <vt:lpstr>Empleados</vt:lpstr>
      <vt:lpstr>empleados.jsp</vt:lpstr>
      <vt:lpstr>agregarempleado.jsp</vt:lpstr>
      <vt:lpstr>hojaEstiloEmp.css</vt:lpstr>
      <vt:lpstr>Medicamentos</vt:lpstr>
      <vt:lpstr>medicamentos.jsp</vt:lpstr>
      <vt:lpstr>medicamentos.jsp</vt:lpstr>
      <vt:lpstr>agregarmedicamento.jsp</vt:lpstr>
      <vt:lpstr>hojaEstiloMedicamentos.css</vt:lpstr>
      <vt:lpstr>Pacientes</vt:lpstr>
      <vt:lpstr>pacientes.jsp</vt:lpstr>
      <vt:lpstr>agregarpaciente.jsp</vt:lpstr>
      <vt:lpstr>hojaEstiloPac.css</vt:lpstr>
      <vt:lpstr>Estadisticas</vt:lpstr>
      <vt:lpstr>estadisticas.jsp</vt:lpstr>
      <vt:lpstr>hojaEstadisticas.css</vt:lpstr>
      <vt:lpstr>Gracias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 UAM AZCAPOTZALCO</dc:title>
  <dc:creator>EFREN MENESES LEON</dc:creator>
  <cp:lastModifiedBy>Alumno</cp:lastModifiedBy>
  <cp:revision>34</cp:revision>
  <dcterms:created xsi:type="dcterms:W3CDTF">2022-09-27T07:46:47Z</dcterms:created>
  <dcterms:modified xsi:type="dcterms:W3CDTF">2022-09-27T15:02:59Z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